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745" r:id="rId2"/>
    <p:sldId id="751" r:id="rId3"/>
    <p:sldId id="804" r:id="rId4"/>
    <p:sldId id="775" r:id="rId5"/>
    <p:sldId id="799" r:id="rId6"/>
    <p:sldId id="797" r:id="rId7"/>
    <p:sldId id="765" r:id="rId8"/>
    <p:sldId id="766" r:id="rId9"/>
    <p:sldId id="767" r:id="rId10"/>
    <p:sldId id="768" r:id="rId11"/>
    <p:sldId id="702" r:id="rId12"/>
    <p:sldId id="776" r:id="rId13"/>
    <p:sldId id="769" r:id="rId14"/>
    <p:sldId id="770" r:id="rId15"/>
    <p:sldId id="761" r:id="rId16"/>
    <p:sldId id="771" r:id="rId17"/>
    <p:sldId id="772" r:id="rId18"/>
    <p:sldId id="773" r:id="rId19"/>
    <p:sldId id="794" r:id="rId20"/>
    <p:sldId id="803" r:id="rId21"/>
    <p:sldId id="800" r:id="rId22"/>
    <p:sldId id="321" r:id="rId2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milo Galindo Pulido" initials="CGP" lastIdx="1" clrIdx="0">
    <p:extLst>
      <p:ext uri="{19B8F6BF-5375-455C-9EA6-DF929625EA0E}">
        <p15:presenceInfo xmlns:p15="http://schemas.microsoft.com/office/powerpoint/2012/main" userId="S::c.galindo@uniandes.edu.co::2ca8edcd-54ba-480f-99fc-865d509710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88E"/>
    <a:srgbClr val="009999"/>
    <a:srgbClr val="FF3300"/>
    <a:srgbClr val="0000FF"/>
    <a:srgbClr val="33CC33"/>
    <a:srgbClr val="FF8D3F"/>
    <a:srgbClr val="FF0066"/>
    <a:srgbClr val="66FFCC"/>
    <a:srgbClr val="FF6600"/>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9C821D-D1E0-4296-A390-E1EBF1FCAC6D}" type="datetimeFigureOut">
              <a:rPr lang="es-CO" smtClean="0"/>
              <a:t>24/06/2026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11E605-CDA6-474D-A552-02061491A5E6}" type="slidenum">
              <a:rPr lang="es-CO" smtClean="0"/>
              <a:t>‹Nº›</a:t>
            </a:fld>
            <a:endParaRPr lang="es-CO"/>
          </a:p>
        </p:txBody>
      </p:sp>
    </p:spTree>
    <p:extLst>
      <p:ext uri="{BB962C8B-B14F-4D97-AF65-F5344CB8AC3E}">
        <p14:creationId xmlns:p14="http://schemas.microsoft.com/office/powerpoint/2010/main" val="398917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pic>
        <p:nvPicPr>
          <p:cNvPr id="18" name="Imagen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6341" y="0"/>
            <a:ext cx="695659" cy="900000"/>
          </a:xfrm>
          <a:prstGeom prst="rect">
            <a:avLst/>
          </a:prstGeom>
        </p:spPr>
      </p:pic>
      <p:pic>
        <p:nvPicPr>
          <p:cNvPr id="28" name="Imagen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30" name="Rectángulo 29">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pic>
        <p:nvPicPr>
          <p:cNvPr id="11" name="Imagen 10">
            <a:extLst>
              <a:ext uri="{FF2B5EF4-FFF2-40B4-BE49-F238E27FC236}">
                <a16:creationId xmlns:a16="http://schemas.microsoft.com/office/drawing/2014/main" id="{BE0AFD70-C955-4E4A-A50E-73D409E309B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05"/>
            <a:ext cx="1424518" cy="407005"/>
          </a:xfrm>
          <a:prstGeom prst="rect">
            <a:avLst/>
          </a:prstGeom>
        </p:spPr>
      </p:pic>
    </p:spTree>
    <p:extLst>
      <p:ext uri="{BB962C8B-B14F-4D97-AF65-F5344CB8AC3E}">
        <p14:creationId xmlns:p14="http://schemas.microsoft.com/office/powerpoint/2010/main" val="65450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9" name="Rectángulo 8">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66561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solidFill>
                  <a:schemeClr val="accent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10" name="Rectángulo 9">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05761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D51D9B-0999-43F7-B370-5BDE90EC0EAA}" type="datetimeFigureOut">
              <a:rPr lang="es-CO" smtClean="0"/>
              <a:t>24/06/2026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D378B73-6262-4058-AD79-CED6E8FDE123}" type="slidenum">
              <a:rPr lang="es-CO" smtClean="0"/>
              <a:t>‹Nº›</a:t>
            </a:fld>
            <a:endParaRPr lang="es-CO"/>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Tree>
    <p:extLst>
      <p:ext uri="{BB962C8B-B14F-4D97-AF65-F5344CB8AC3E}">
        <p14:creationId xmlns:p14="http://schemas.microsoft.com/office/powerpoint/2010/main" val="28951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D51D9B-0999-43F7-B370-5BDE90EC0EAA}" type="datetimeFigureOut">
              <a:rPr lang="es-CO" smtClean="0"/>
              <a:t>24/06/2026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BD378B73-6262-4058-AD79-CED6E8FDE123}" type="slidenum">
              <a:rPr lang="es-CO" smtClean="0"/>
              <a:t>‹Nº›</a:t>
            </a:fld>
            <a:endParaRPr lang="es-CO"/>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Tree>
    <p:extLst>
      <p:ext uri="{BB962C8B-B14F-4D97-AF65-F5344CB8AC3E}">
        <p14:creationId xmlns:p14="http://schemas.microsoft.com/office/powerpoint/2010/main" val="413453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lvl1pPr>
              <a:defRPr>
                <a:solidFill>
                  <a:schemeClr val="accent2"/>
                </a:solidFill>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D51D9B-0999-43F7-B370-5BDE90EC0EAA}" type="datetimeFigureOut">
              <a:rPr lang="es-CO" smtClean="0"/>
              <a:t>24/06/2026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BD378B73-6262-4058-AD79-CED6E8FDE123}" type="slidenum">
              <a:rPr lang="es-CO" smtClean="0"/>
              <a:t>‹Nº›</a:t>
            </a:fld>
            <a:endParaRPr lang="es-CO"/>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Tree>
    <p:extLst>
      <p:ext uri="{BB962C8B-B14F-4D97-AF65-F5344CB8AC3E}">
        <p14:creationId xmlns:p14="http://schemas.microsoft.com/office/powerpoint/2010/main" val="403660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D51D9B-0999-43F7-B370-5BDE90EC0EAA}" type="datetimeFigureOut">
              <a:rPr lang="es-CO" smtClean="0"/>
              <a:t>24/06/2026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BD378B73-6262-4058-AD79-CED6E8FDE123}" type="slidenum">
              <a:rPr lang="es-CO" smtClean="0"/>
              <a:t>‹Nº›</a:t>
            </a:fld>
            <a:endParaRPr lang="es-CO"/>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8" name="Rectángulo 7">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24473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solidFill>
                  <a:schemeClr val="accent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D51D9B-0999-43F7-B370-5BDE90EC0EAA}" type="datetimeFigureOut">
              <a:rPr lang="es-CO" smtClean="0"/>
              <a:t>24/06/2026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D378B73-6262-4058-AD79-CED6E8FDE123}" type="slidenum">
              <a:rPr lang="es-CO" smtClean="0"/>
              <a:t>‹Nº›</a:t>
            </a:fld>
            <a:endParaRPr lang="es-CO"/>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11" name="Rectángulo 10">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40441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solidFill>
                  <a:schemeClr val="accent2"/>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D378B73-6262-4058-AD79-CED6E8FDE123}" type="slidenum">
              <a:rPr lang="es-CO" smtClean="0"/>
              <a:t>‹Nº›</a:t>
            </a:fld>
            <a:endParaRPr lang="es-CO"/>
          </a:p>
        </p:txBody>
      </p:sp>
      <p:sp>
        <p:nvSpPr>
          <p:cNvPr id="5" name="Date Placeholder 4"/>
          <p:cNvSpPr>
            <a:spLocks noGrp="1"/>
          </p:cNvSpPr>
          <p:nvPr>
            <p:ph type="dt" sz="half" idx="10"/>
          </p:nvPr>
        </p:nvSpPr>
        <p:spPr/>
        <p:txBody>
          <a:bodyPr/>
          <a:lstStyle/>
          <a:p>
            <a:fld id="{C7D51D9B-0999-43F7-B370-5BDE90EC0EAA}" type="datetimeFigureOut">
              <a:rPr lang="es-CO" smtClean="0"/>
              <a:t>24/06/2026</a:t>
            </a:fld>
            <a:endParaRPr lang="es-CO"/>
          </a:p>
        </p:txBody>
      </p:sp>
    </p:spTree>
    <p:extLst>
      <p:ext uri="{BB962C8B-B14F-4D97-AF65-F5344CB8AC3E}">
        <p14:creationId xmlns:p14="http://schemas.microsoft.com/office/powerpoint/2010/main" val="2962600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solidFill>
                  <a:schemeClr val="accent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spTree>
    <p:extLst>
      <p:ext uri="{BB962C8B-B14F-4D97-AF65-F5344CB8AC3E}">
        <p14:creationId xmlns:p14="http://schemas.microsoft.com/office/powerpoint/2010/main" val="4228197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solidFill>
                  <a:schemeClr val="accent2"/>
                </a:solidFill>
              </a:defRPr>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3053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a:xfrm>
            <a:off x="677334" y="6041362"/>
            <a:ext cx="6297612" cy="508000"/>
          </a:xfrm>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7867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spTree>
    <p:extLst>
      <p:ext uri="{BB962C8B-B14F-4D97-AF65-F5344CB8AC3E}">
        <p14:creationId xmlns:p14="http://schemas.microsoft.com/office/powerpoint/2010/main" val="2746807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6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spTree>
    <p:extLst>
      <p:ext uri="{BB962C8B-B14F-4D97-AF65-F5344CB8AC3E}">
        <p14:creationId xmlns:p14="http://schemas.microsoft.com/office/powerpoint/2010/main" val="2879457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Tree>
    <p:extLst>
      <p:ext uri="{BB962C8B-B14F-4D97-AF65-F5344CB8AC3E}">
        <p14:creationId xmlns:p14="http://schemas.microsoft.com/office/powerpoint/2010/main" val="361530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D51D9B-0999-43F7-B370-5BDE90EC0EAA}" type="datetimeFigureOut">
              <a:rPr lang="es-CO" smtClean="0"/>
              <a:t>24/06/2026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BD378B73-6262-4058-AD79-CED6E8FDE123}" type="slidenum">
              <a:rPr lang="es-CO" smtClean="0"/>
              <a:t>‹Nº›</a:t>
            </a:fld>
            <a:endParaRPr lang="es-CO"/>
          </a:p>
        </p:txBody>
      </p:sp>
      <p:sp>
        <p:nvSpPr>
          <p:cNvPr id="7" name="Rectángulo 6">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255265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C7D51D9B-0999-43F7-B370-5BDE90EC0EAA}" type="datetimeFigureOut">
              <a:rPr lang="es-CO" smtClean="0"/>
              <a:t>24/06/2026</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BD378B73-6262-4058-AD79-CED6E8FDE123}" type="slidenum">
              <a:rPr lang="es-CO" smtClean="0"/>
              <a:t>‹Nº›</a:t>
            </a:fld>
            <a:endParaRPr lang="es-CO"/>
          </a:p>
        </p:txBody>
      </p:sp>
      <p:sp>
        <p:nvSpPr>
          <p:cNvPr id="9" name="Marcador de gráfico 8"/>
          <p:cNvSpPr>
            <a:spLocks noGrp="1"/>
          </p:cNvSpPr>
          <p:nvPr>
            <p:ph type="chart" sz="quarter" idx="13"/>
          </p:nvPr>
        </p:nvSpPr>
        <p:spPr>
          <a:xfrm>
            <a:off x="7546724" y="3653624"/>
            <a:ext cx="2160000" cy="2160000"/>
          </a:xfrm>
        </p:spPr>
        <p:txBody>
          <a:bodyPr/>
          <a:lstStyle/>
          <a:p>
            <a:r>
              <a:rPr lang="es-ES"/>
              <a:t>Haga clic en el icono para agregar un gráfico</a:t>
            </a:r>
            <a:endParaRPr lang="es-CO" dirty="0"/>
          </a:p>
        </p:txBody>
      </p:sp>
      <p:sp>
        <p:nvSpPr>
          <p:cNvPr id="10" name="Marcador de gráfico 8"/>
          <p:cNvSpPr>
            <a:spLocks noGrp="1"/>
          </p:cNvSpPr>
          <p:nvPr>
            <p:ph type="chart" sz="quarter" idx="14"/>
          </p:nvPr>
        </p:nvSpPr>
        <p:spPr>
          <a:xfrm>
            <a:off x="5297525" y="1861100"/>
            <a:ext cx="2160000" cy="2160000"/>
          </a:xfrm>
        </p:spPr>
        <p:txBody>
          <a:bodyPr/>
          <a:lstStyle/>
          <a:p>
            <a:r>
              <a:rPr lang="es-ES"/>
              <a:t>Haga clic en el icono para agregar un gráfico</a:t>
            </a:r>
            <a:endParaRPr lang="es-CO"/>
          </a:p>
        </p:txBody>
      </p:sp>
      <p:sp>
        <p:nvSpPr>
          <p:cNvPr id="11" name="Marcador de gráfico 8"/>
          <p:cNvSpPr>
            <a:spLocks noGrp="1"/>
          </p:cNvSpPr>
          <p:nvPr>
            <p:ph type="chart" sz="quarter" idx="15"/>
          </p:nvPr>
        </p:nvSpPr>
        <p:spPr>
          <a:xfrm>
            <a:off x="9795923" y="1861100"/>
            <a:ext cx="2160000" cy="2160000"/>
          </a:xfrm>
        </p:spPr>
        <p:txBody>
          <a:bodyPr/>
          <a:lstStyle/>
          <a:p>
            <a:r>
              <a:rPr lang="es-ES"/>
              <a:t>Haga clic en el icono para agregar un gráfico</a:t>
            </a:r>
            <a:endParaRPr lang="es-CO"/>
          </a:p>
        </p:txBody>
      </p:sp>
      <p:sp>
        <p:nvSpPr>
          <p:cNvPr id="15" name="Marcador de texto 14"/>
          <p:cNvSpPr>
            <a:spLocks noGrp="1"/>
          </p:cNvSpPr>
          <p:nvPr>
            <p:ph type="body" sz="quarter" idx="16"/>
          </p:nvPr>
        </p:nvSpPr>
        <p:spPr>
          <a:xfrm>
            <a:off x="173720" y="1914442"/>
            <a:ext cx="3386137" cy="5207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dirty="0"/>
          </a:p>
        </p:txBody>
      </p:sp>
      <p:sp>
        <p:nvSpPr>
          <p:cNvPr id="17" name="Marcador de SmartArt 16"/>
          <p:cNvSpPr>
            <a:spLocks noGrp="1"/>
          </p:cNvSpPr>
          <p:nvPr>
            <p:ph type="dgm" sz="quarter" idx="17"/>
          </p:nvPr>
        </p:nvSpPr>
        <p:spPr>
          <a:xfrm>
            <a:off x="173720" y="2915088"/>
            <a:ext cx="5029200" cy="2160000"/>
          </a:xfrm>
        </p:spPr>
        <p:txBody>
          <a:bodyPr/>
          <a:lstStyle/>
          <a:p>
            <a:r>
              <a:rPr lang="es-ES"/>
              <a:t>Haga clic en el icono para agregar un elemento gráfico SmartArt</a:t>
            </a:r>
            <a:endParaRPr lang="es-CO"/>
          </a:p>
        </p:txBody>
      </p:sp>
    </p:spTree>
    <p:extLst>
      <p:ext uri="{BB962C8B-B14F-4D97-AF65-F5344CB8AC3E}">
        <p14:creationId xmlns:p14="http://schemas.microsoft.com/office/powerpoint/2010/main" val="3980260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5" name="Date Placeholder 4"/>
          <p:cNvSpPr>
            <a:spLocks noGrp="1"/>
          </p:cNvSpPr>
          <p:nvPr>
            <p:ph type="dt" sz="half" idx="10"/>
          </p:nvPr>
        </p:nvSpPr>
        <p:spPr/>
        <p:txBody>
          <a:bodyPr/>
          <a:lstStyle/>
          <a:p>
            <a:fld id="{C7D51D9B-0999-43F7-B370-5BDE90EC0EAA}" type="datetimeFigureOut">
              <a:rPr lang="es-CO" smtClean="0"/>
              <a:t>24/06/2026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BD378B73-6262-4058-AD79-CED6E8FDE123}" type="slidenum">
              <a:rPr lang="es-CO" smtClean="0"/>
              <a:t>‹Nº›</a:t>
            </a:fld>
            <a:endParaRPr lang="es-CO"/>
          </a:p>
        </p:txBody>
      </p:sp>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13" name="Rectángulo 12">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6341" y="0"/>
            <a:ext cx="695659" cy="900000"/>
          </a:xfrm>
          <a:prstGeom prst="rect">
            <a:avLst/>
          </a:prstGeom>
        </p:spPr>
      </p:pic>
      <p:pic>
        <p:nvPicPr>
          <p:cNvPr id="15" name="Imagen 14"/>
          <p:cNvPicPr>
            <a:picLocks noChangeAspect="1"/>
          </p:cNvPicPr>
          <p:nvPr/>
        </p:nvPicPr>
        <p:blipFill rotWithShape="1">
          <a:blip r:embed="rId4" cstate="print">
            <a:extLst>
              <a:ext uri="{28A0092B-C50C-407E-A947-70E740481C1C}">
                <a14:useLocalDpi xmlns:a14="http://schemas.microsoft.com/office/drawing/2010/main" val="0"/>
              </a:ext>
            </a:extLst>
          </a:blip>
          <a:srcRect t="12700" b="18157"/>
          <a:stretch/>
        </p:blipFill>
        <p:spPr>
          <a:xfrm>
            <a:off x="-1" y="0"/>
            <a:ext cx="864000" cy="597408"/>
          </a:xfrm>
          <a:prstGeom prst="rect">
            <a:avLst/>
          </a:prstGeom>
        </p:spPr>
      </p:pic>
    </p:spTree>
    <p:extLst>
      <p:ext uri="{BB962C8B-B14F-4D97-AF65-F5344CB8AC3E}">
        <p14:creationId xmlns:p14="http://schemas.microsoft.com/office/powerpoint/2010/main" val="3869919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656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D51D9B-0999-43F7-B370-5BDE90EC0EAA}" type="datetimeFigureOut">
              <a:rPr lang="es-CO" smtClean="0"/>
              <a:t>24/06/2026</a:t>
            </a:fld>
            <a:endParaRPr lang="es-CO"/>
          </a:p>
        </p:txBody>
      </p:sp>
      <p:sp>
        <p:nvSpPr>
          <p:cNvPr id="5" name="Footer Placeholder 4"/>
          <p:cNvSpPr>
            <a:spLocks noGrp="1"/>
          </p:cNvSpPr>
          <p:nvPr>
            <p:ph type="ftr" sz="quarter" idx="3"/>
          </p:nvPr>
        </p:nvSpPr>
        <p:spPr>
          <a:xfrm>
            <a:off x="677334" y="6041362"/>
            <a:ext cx="6297612" cy="546110"/>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378B73-6262-4058-AD79-CED6E8FDE123}" type="slidenum">
              <a:rPr lang="es-CO" smtClean="0"/>
              <a:t>‹Nº›</a:t>
            </a:fld>
            <a:endParaRPr lang="es-CO"/>
          </a:p>
        </p:txBody>
      </p:sp>
      <p:pic>
        <p:nvPicPr>
          <p:cNvPr id="18" name="Imagen 1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496341" y="0"/>
            <a:ext cx="695659" cy="900000"/>
          </a:xfrm>
          <a:prstGeom prst="rect">
            <a:avLst/>
          </a:prstGeom>
        </p:spPr>
      </p:pic>
      <p:pic>
        <p:nvPicPr>
          <p:cNvPr id="30" name="Imagen 29"/>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057630" y="0"/>
            <a:ext cx="2076740" cy="543001"/>
          </a:xfrm>
          <a:prstGeom prst="rect">
            <a:avLst/>
          </a:prstGeom>
        </p:spPr>
      </p:pic>
      <p:sp>
        <p:nvSpPr>
          <p:cNvPr id="31" name="Rectángulo 30">
            <a:hlinkClick r:id="" action="ppaction://noaction"/>
          </p:cNvPr>
          <p:cNvSpPr/>
          <p:nvPr/>
        </p:nvSpPr>
        <p:spPr>
          <a:xfrm>
            <a:off x="11851842" y="6187362"/>
            <a:ext cx="340158" cy="400110"/>
          </a:xfrm>
          <a:prstGeom prst="rect">
            <a:avLst/>
          </a:prstGeom>
          <a:noFill/>
        </p:spPr>
        <p:txBody>
          <a:bodyPr wrap="none" lIns="91440" tIns="45720" rIns="91440" bIns="45720">
            <a:spAutoFit/>
          </a:bodyPr>
          <a:lstStyle/>
          <a:p>
            <a:pPr algn="ctr"/>
            <a:r>
              <a:rPr lang="es-ES" sz="2000" b="1" cap="none" spc="0" dirty="0">
                <a:ln w="0"/>
                <a:solidFill>
                  <a:schemeClr val="accent1"/>
                </a:solidFill>
                <a:effectLst>
                  <a:outerShdw blurRad="38100" dist="25400" dir="5400000" algn="ctr" rotWithShape="0">
                    <a:srgbClr val="6E747A">
                      <a:alpha val="43000"/>
                    </a:srgbClr>
                  </a:outerShdw>
                </a:effectLst>
              </a:rPr>
              <a:t>A</a:t>
            </a:r>
            <a:endParaRPr lang="es-ES" sz="1800" b="1" cap="none" spc="0" dirty="0">
              <a:ln w="0"/>
              <a:solidFill>
                <a:schemeClr val="accent1"/>
              </a:solidFill>
              <a:effectLst>
                <a:outerShdw blurRad="38100" dist="25400" dir="5400000" algn="ctr" rotWithShape="0">
                  <a:srgbClr val="6E747A">
                    <a:alpha val="43000"/>
                  </a:srgbClr>
                </a:outerShdw>
              </a:effectLst>
            </a:endParaRPr>
          </a:p>
        </p:txBody>
      </p:sp>
      <p:pic>
        <p:nvPicPr>
          <p:cNvPr id="32" name="Imagen 31">
            <a:extLst>
              <a:ext uri="{FF2B5EF4-FFF2-40B4-BE49-F238E27FC236}">
                <a16:creationId xmlns:a16="http://schemas.microsoft.com/office/drawing/2014/main" id="{8ACF349B-08F9-46BE-9FB5-7171B2B26A59}"/>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6351" y="12095"/>
            <a:ext cx="1424518" cy="407005"/>
          </a:xfrm>
          <a:prstGeom prst="rect">
            <a:avLst/>
          </a:prstGeom>
        </p:spPr>
      </p:pic>
    </p:spTree>
    <p:extLst>
      <p:ext uri="{BB962C8B-B14F-4D97-AF65-F5344CB8AC3E}">
        <p14:creationId xmlns:p14="http://schemas.microsoft.com/office/powerpoint/2010/main" val="3881532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0" r:id="rId19"/>
  </p:sldLayoutIdLst>
  <p:txStyles>
    <p:title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9.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fecha 2"/>
          <p:cNvSpPr>
            <a:spLocks noGrp="1"/>
          </p:cNvSpPr>
          <p:nvPr>
            <p:ph type="dt" sz="half" idx="10"/>
          </p:nvPr>
        </p:nvSpPr>
        <p:spPr/>
        <p:txBody>
          <a:bodyPr/>
          <a:lstStyle/>
          <a:p>
            <a:fld id="{6604180A-D11B-4545-93D5-D392F1C3FC4D}" type="datetime1">
              <a:rPr lang="es-CO" smtClean="0"/>
              <a:t>24/06/2026</a:t>
            </a:fld>
            <a:endParaRPr lang="es-CO"/>
          </a:p>
        </p:txBody>
      </p:sp>
      <p:sp>
        <p:nvSpPr>
          <p:cNvPr id="4" name="Marcador de pie de página 3"/>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endParaRPr lang="es-CO" dirty="0"/>
          </a:p>
        </p:txBody>
      </p:sp>
      <p:sp>
        <p:nvSpPr>
          <p:cNvPr id="5" name="Marcador de número de diapositiva 4"/>
          <p:cNvSpPr>
            <a:spLocks noGrp="1"/>
          </p:cNvSpPr>
          <p:nvPr>
            <p:ph type="sldNum" sz="quarter" idx="12"/>
          </p:nvPr>
        </p:nvSpPr>
        <p:spPr/>
        <p:txBody>
          <a:bodyPr/>
          <a:lstStyle/>
          <a:p>
            <a:fld id="{5FB5B8C7-C347-4C86-BADD-FE6ECC1F210B}" type="slidenum">
              <a:rPr lang="es-CO" smtClean="0"/>
              <a:t>1</a:t>
            </a:fld>
            <a:endParaRPr lang="es-CO"/>
          </a:p>
        </p:txBody>
      </p:sp>
      <p:sp>
        <p:nvSpPr>
          <p:cNvPr id="9" name="CuadroTexto 8">
            <a:extLst>
              <a:ext uri="{FF2B5EF4-FFF2-40B4-BE49-F238E27FC236}">
                <a16:creationId xmlns:a16="http://schemas.microsoft.com/office/drawing/2014/main" id="{8C3EF8E3-8934-0486-1A20-1358B9C57B6C}"/>
              </a:ext>
            </a:extLst>
          </p:cNvPr>
          <p:cNvSpPr txBox="1"/>
          <p:nvPr/>
        </p:nvSpPr>
        <p:spPr>
          <a:xfrm>
            <a:off x="1117428" y="4648111"/>
            <a:ext cx="10388772" cy="1015663"/>
          </a:xfrm>
          <a:prstGeom prst="rect">
            <a:avLst/>
          </a:prstGeom>
          <a:noFill/>
        </p:spPr>
        <p:txBody>
          <a:bodyPr wrap="square">
            <a:spAutoFit/>
          </a:bodyPr>
          <a:lstStyle/>
          <a:p>
            <a:pPr algn="ctr"/>
            <a:r>
              <a:rPr lang="es-CO" sz="2000" b="1" dirty="0"/>
              <a:t>CONSTRUCCIÓN DEL COLECTOR FINAL Y SUS OBRAS COMPLEMENTARIAS PARA LA CONDUCCION DE AGUAS RESIDUALES DE LOS SECTORES LA VENTA Y CHINAUTA DEL MUNICIPIO DE FUSAGASUGÁ, CUNDINAMARCA</a:t>
            </a:r>
          </a:p>
        </p:txBody>
      </p:sp>
      <p:pic>
        <p:nvPicPr>
          <p:cNvPr id="10" name="Imagen 9">
            <a:extLst>
              <a:ext uri="{FF2B5EF4-FFF2-40B4-BE49-F238E27FC236}">
                <a16:creationId xmlns:a16="http://schemas.microsoft.com/office/drawing/2014/main" id="{CD68DD94-A020-7618-32B0-2F700C6431EC}"/>
              </a:ext>
            </a:extLst>
          </p:cNvPr>
          <p:cNvPicPr>
            <a:picLocks noChangeAspect="1"/>
          </p:cNvPicPr>
          <p:nvPr/>
        </p:nvPicPr>
        <p:blipFill>
          <a:blip r:embed="rId2"/>
          <a:stretch>
            <a:fillRect/>
          </a:stretch>
        </p:blipFill>
        <p:spPr>
          <a:xfrm>
            <a:off x="2633596" y="747570"/>
            <a:ext cx="6924808" cy="3525870"/>
          </a:xfrm>
          <a:prstGeom prst="rect">
            <a:avLst/>
          </a:prstGeom>
          <a:ln w="3175">
            <a:solidFill>
              <a:schemeClr val="tx1"/>
            </a:solidFill>
          </a:ln>
        </p:spPr>
      </p:pic>
    </p:spTree>
    <p:extLst>
      <p:ext uri="{BB962C8B-B14F-4D97-AF65-F5344CB8AC3E}">
        <p14:creationId xmlns:p14="http://schemas.microsoft.com/office/powerpoint/2010/main" val="3905842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D85F8650-33BF-42D3-916F-BC5A9B5F71F5}"/>
              </a:ext>
            </a:extLst>
          </p:cNvPr>
          <p:cNvSpPr>
            <a:spLocks noGrp="1"/>
          </p:cNvSpPr>
          <p:nvPr>
            <p:ph type="title"/>
          </p:nvPr>
        </p:nvSpPr>
        <p:spPr>
          <a:xfrm>
            <a:off x="1026957" y="564018"/>
            <a:ext cx="7591942" cy="764893"/>
          </a:xfrm>
        </p:spPr>
        <p:txBody>
          <a:bodyPr>
            <a:normAutofit fontScale="90000"/>
          </a:bodyPr>
          <a:lstStyle/>
          <a:p>
            <a:r>
              <a:rPr lang="es-ES" sz="5300" b="1" dirty="0"/>
              <a:t>ASPECTOS LEGALES</a:t>
            </a:r>
            <a:br>
              <a:rPr lang="es-ES" dirty="0"/>
            </a:br>
            <a:endParaRPr lang="es-CO" dirty="0"/>
          </a:p>
        </p:txBody>
      </p:sp>
      <p:sp>
        <p:nvSpPr>
          <p:cNvPr id="11" name="Marcador de contenido 10">
            <a:extLst>
              <a:ext uri="{FF2B5EF4-FFF2-40B4-BE49-F238E27FC236}">
                <a16:creationId xmlns:a16="http://schemas.microsoft.com/office/drawing/2014/main" id="{001AA548-AD64-4D9D-8021-33B0E3A4B4B5}"/>
              </a:ext>
            </a:extLst>
          </p:cNvPr>
          <p:cNvSpPr>
            <a:spLocks noGrp="1"/>
          </p:cNvSpPr>
          <p:nvPr>
            <p:ph sz="half" idx="1"/>
          </p:nvPr>
        </p:nvSpPr>
        <p:spPr>
          <a:xfrm>
            <a:off x="584570" y="1612787"/>
            <a:ext cx="9854076" cy="3073513"/>
          </a:xfrm>
          <a:ln w="12700">
            <a:noFill/>
          </a:ln>
          <a:effectLst/>
        </p:spPr>
        <p:txBody>
          <a:bodyPr>
            <a:normAutofit/>
          </a:bodyPr>
          <a:lstStyle/>
          <a:p>
            <a:pPr marL="0" indent="0" algn="just">
              <a:spcBef>
                <a:spcPts val="0"/>
              </a:spcBef>
              <a:buNone/>
            </a:pPr>
            <a:r>
              <a:rPr lang="es-CO" sz="1600" b="1" dirty="0">
                <a:effectLst/>
                <a:latin typeface="Century Schoolbook" panose="02040604050505020304" pitchFamily="18" charset="0"/>
                <a:ea typeface="Calibri" panose="020F0502020204030204" pitchFamily="34" charset="0"/>
                <a:cs typeface="Times New Roman" panose="02020603050405020304" pitchFamily="18" charset="0"/>
              </a:rPr>
              <a:t>CONTRATO DE CONSULTORÍA </a:t>
            </a:r>
            <a:r>
              <a:rPr lang="es-CO" sz="1600" b="1" dirty="0" err="1">
                <a:effectLst/>
                <a:latin typeface="Century Schoolbook" panose="02040604050505020304" pitchFamily="18" charset="0"/>
                <a:ea typeface="Calibri" panose="020F0502020204030204" pitchFamily="34" charset="0"/>
                <a:cs typeface="Times New Roman" panose="02020603050405020304" pitchFamily="18" charset="0"/>
              </a:rPr>
              <a:t>N°</a:t>
            </a:r>
            <a:r>
              <a:rPr lang="es-CO" sz="1600" b="1" dirty="0">
                <a:effectLst/>
                <a:latin typeface="Century Schoolbook" panose="02040604050505020304" pitchFamily="18" charset="0"/>
                <a:ea typeface="Calibri" panose="020F0502020204030204" pitchFamily="34" charset="0"/>
                <a:cs typeface="Times New Roman" panose="02020603050405020304" pitchFamily="18" charset="0"/>
              </a:rPr>
              <a:t>: 105 – 2018:</a:t>
            </a:r>
            <a:r>
              <a:rPr lang="es-CO" sz="1600" dirty="0">
                <a:effectLst/>
                <a:latin typeface="Century Schoolbook" panose="02040604050505020304" pitchFamily="18" charset="0"/>
                <a:ea typeface="Calibri" panose="020F0502020204030204" pitchFamily="34" charset="0"/>
                <a:cs typeface="Times New Roman" panose="02020603050405020304" pitchFamily="18" charset="0"/>
              </a:rPr>
              <a:t> “ESTUDIOS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a:p>
            <a:pPr marL="0" indent="0" algn="just">
              <a:spcBef>
                <a:spcPts val="0"/>
              </a:spcBef>
              <a:buNone/>
            </a:pPr>
            <a:endParaRPr lang="es-CO" sz="1600" dirty="0">
              <a:effectLst/>
              <a:latin typeface="Century Schoolbook" panose="02040604050505020304" pitchFamily="18" charset="0"/>
              <a:ea typeface="Calibri" panose="020F0502020204030204" pitchFamily="34" charset="0"/>
              <a:cs typeface="Times New Roman" panose="02020603050405020304" pitchFamily="18" charset="0"/>
            </a:endParaRPr>
          </a:p>
          <a:p>
            <a:pPr marL="0" algn="just">
              <a:spcBef>
                <a:spcPts val="0"/>
              </a:spcBef>
            </a:pPr>
            <a:r>
              <a:rPr lang="es-CO" sz="1600" b="1" dirty="0">
                <a:effectLst/>
                <a:latin typeface="Century Schoolbook" panose="02040604050505020304" pitchFamily="18" charset="0"/>
                <a:ea typeface="Calibri" panose="020F0502020204030204" pitchFamily="34" charset="0"/>
                <a:cs typeface="Times New Roman" panose="02020603050405020304" pitchFamily="18" charset="0"/>
              </a:rPr>
              <a:t>CONTRATANTE:</a:t>
            </a:r>
            <a:r>
              <a:rPr lang="es-CO" sz="1600" dirty="0">
                <a:effectLst/>
                <a:latin typeface="Century Schoolbook" panose="02040604050505020304" pitchFamily="18" charset="0"/>
                <a:ea typeface="Calibri" panose="020F0502020204030204" pitchFamily="34" charset="0"/>
                <a:cs typeface="Times New Roman" panose="02020603050405020304" pitchFamily="18" charset="0"/>
              </a:rPr>
              <a:t> EMSERFUSA E.S.P.</a:t>
            </a:r>
          </a:p>
          <a:p>
            <a:pPr marL="0" algn="just">
              <a:spcBef>
                <a:spcPts val="0"/>
              </a:spcBef>
            </a:pPr>
            <a:r>
              <a:rPr lang="es-CO" sz="1600" b="1" dirty="0">
                <a:effectLst/>
                <a:latin typeface="Century Schoolbook" panose="02040604050505020304" pitchFamily="18" charset="0"/>
                <a:ea typeface="Calibri" panose="020F0502020204030204" pitchFamily="34" charset="0"/>
                <a:cs typeface="Times New Roman" panose="02020603050405020304" pitchFamily="18" charset="0"/>
              </a:rPr>
              <a:t>CONTRATISTA:</a:t>
            </a:r>
            <a:r>
              <a:rPr lang="es-CO" sz="1600" dirty="0">
                <a:effectLst/>
                <a:latin typeface="Century Schoolbook" panose="02040604050505020304" pitchFamily="18" charset="0"/>
                <a:ea typeface="Calibri" panose="020F0502020204030204" pitchFamily="34" charset="0"/>
                <a:cs typeface="Times New Roman" panose="02020603050405020304" pitchFamily="18" charset="0"/>
              </a:rPr>
              <a:t> CONSORCIO PMA FUSA</a:t>
            </a:r>
          </a:p>
          <a:p>
            <a:pPr marL="0" algn="just">
              <a:spcBef>
                <a:spcPts val="0"/>
              </a:spcBef>
            </a:pPr>
            <a:r>
              <a:rPr lang="es-CO" sz="1600" b="1" dirty="0">
                <a:effectLst/>
                <a:latin typeface="Century Schoolbook" panose="02040604050505020304" pitchFamily="18" charset="0"/>
                <a:ea typeface="Calibri" panose="020F0502020204030204" pitchFamily="34" charset="0"/>
                <a:cs typeface="Times New Roman" panose="02020603050405020304" pitchFamily="18" charset="0"/>
              </a:rPr>
              <a:t>INTERVENTORÍA:</a:t>
            </a:r>
            <a:r>
              <a:rPr lang="es-CO" sz="1600" dirty="0">
                <a:effectLst/>
                <a:latin typeface="Century Schoolbook" panose="02040604050505020304" pitchFamily="18" charset="0"/>
                <a:ea typeface="Calibri" panose="020F0502020204030204" pitchFamily="34" charset="0"/>
                <a:cs typeface="Times New Roman" panose="02020603050405020304" pitchFamily="18" charset="0"/>
              </a:rPr>
              <a:t> Empresas Públicas de Cundinamarca - EPC</a:t>
            </a:r>
          </a:p>
          <a:p>
            <a:pPr marL="0" algn="just">
              <a:spcBef>
                <a:spcPts val="0"/>
              </a:spcBef>
            </a:pPr>
            <a:r>
              <a:rPr lang="es-CO" sz="1600" b="1" dirty="0">
                <a:effectLst/>
                <a:latin typeface="Century Schoolbook" panose="02040604050505020304" pitchFamily="18" charset="0"/>
                <a:ea typeface="Calibri" panose="020F0502020204030204" pitchFamily="34" charset="0"/>
                <a:cs typeface="Times New Roman" panose="02020603050405020304" pitchFamily="18" charset="0"/>
              </a:rPr>
              <a:t>EMPRESAS:</a:t>
            </a:r>
            <a:r>
              <a:rPr lang="es-CO" sz="1600" dirty="0">
                <a:effectLst/>
                <a:latin typeface="Century Schoolbook" panose="02040604050505020304" pitchFamily="18" charset="0"/>
                <a:ea typeface="Calibri" panose="020F0502020204030204" pitchFamily="34" charset="0"/>
                <a:cs typeface="Times New Roman" panose="02020603050405020304" pitchFamily="18" charset="0"/>
              </a:rPr>
              <a:t> MYR INGENIERIA S.A.S. (50%), NOVUS INGENIERÍA S.A.S. (50%).</a:t>
            </a:r>
            <a:endParaRPr lang="es-ES" b="1" dirty="0">
              <a:ln/>
              <a:solidFill>
                <a:schemeClr val="accent2">
                  <a:lumMod val="50000"/>
                </a:schemeClr>
              </a:solidFill>
              <a:effectLst>
                <a:outerShdw blurRad="38100" dist="19050" dir="2700000" algn="tl" rotWithShape="0">
                  <a:schemeClr val="dk1">
                    <a:lumMod val="50000"/>
                    <a:alpha val="40000"/>
                  </a:schemeClr>
                </a:outerShdw>
              </a:effectLst>
            </a:endParaRPr>
          </a:p>
          <a:p>
            <a:endParaRPr lang="es-ES" b="1" dirty="0">
              <a:ln/>
              <a:solidFill>
                <a:schemeClr val="accent2">
                  <a:lumMod val="50000"/>
                </a:schemeClr>
              </a:solidFill>
              <a:effectLst>
                <a:outerShdw blurRad="38100" dist="19050" dir="2700000" algn="tl" rotWithShape="0">
                  <a:schemeClr val="dk1">
                    <a:lumMod val="50000"/>
                    <a:alpha val="40000"/>
                  </a:schemeClr>
                </a:outerShdw>
              </a:effectLst>
            </a:endParaRPr>
          </a:p>
          <a:p>
            <a:endParaRPr lang="es-ES" b="1" dirty="0">
              <a:ln/>
              <a:solidFill>
                <a:schemeClr val="accent2">
                  <a:lumMod val="50000"/>
                </a:schemeClr>
              </a:solidFill>
              <a:effectLst>
                <a:outerShdw blurRad="38100" dist="19050" dir="2700000" algn="tl" rotWithShape="0">
                  <a:schemeClr val="dk1">
                    <a:lumMod val="50000"/>
                    <a:alpha val="40000"/>
                  </a:schemeClr>
                </a:outerShdw>
              </a:effectLst>
            </a:endParaRPr>
          </a:p>
          <a:p>
            <a:endParaRPr lang="es-ES" b="1" dirty="0">
              <a:ln/>
              <a:solidFill>
                <a:schemeClr val="accent2">
                  <a:lumMod val="50000"/>
                </a:schemeClr>
              </a:solidFill>
              <a:effectLst>
                <a:outerShdw blurRad="38100" dist="19050" dir="2700000" algn="tl" rotWithShape="0">
                  <a:schemeClr val="dk1">
                    <a:lumMod val="50000"/>
                    <a:alpha val="40000"/>
                  </a:schemeClr>
                </a:outerShdw>
              </a:effectLst>
            </a:endParaRPr>
          </a:p>
          <a:p>
            <a:pPr marL="0" indent="0">
              <a:buNone/>
            </a:pPr>
            <a:endParaRPr lang="es-CO" b="1" dirty="0">
              <a:ln/>
              <a:solidFill>
                <a:schemeClr val="accent2">
                  <a:lumMod val="50000"/>
                </a:schemeClr>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99488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FFB2F-FFA5-6255-BBEB-E8E786AF5603}"/>
            </a:ext>
          </a:extLst>
        </p:cNvPr>
        <p:cNvGrpSpPr/>
        <p:nvPr/>
      </p:nvGrpSpPr>
      <p:grpSpPr>
        <a:xfrm>
          <a:off x="0" y="0"/>
          <a:ext cx="0" cy="0"/>
          <a:chOff x="0" y="0"/>
          <a:chExt cx="0" cy="0"/>
        </a:xfrm>
      </p:grpSpPr>
      <p:sp>
        <p:nvSpPr>
          <p:cNvPr id="10" name="Título 9">
            <a:extLst>
              <a:ext uri="{FF2B5EF4-FFF2-40B4-BE49-F238E27FC236}">
                <a16:creationId xmlns:a16="http://schemas.microsoft.com/office/drawing/2014/main" id="{A0DB9234-3E2F-B877-3199-C9E02DB1948A}"/>
              </a:ext>
            </a:extLst>
          </p:cNvPr>
          <p:cNvSpPr>
            <a:spLocks noGrp="1"/>
          </p:cNvSpPr>
          <p:nvPr>
            <p:ph type="title"/>
          </p:nvPr>
        </p:nvSpPr>
        <p:spPr/>
        <p:txBody>
          <a:bodyPr>
            <a:normAutofit fontScale="90000"/>
          </a:bodyPr>
          <a:lstStyle/>
          <a:p>
            <a:r>
              <a:rPr lang="es-ES" sz="5300" b="1" dirty="0"/>
              <a:t>CONTENIDO</a:t>
            </a:r>
            <a:br>
              <a:rPr lang="es-ES" dirty="0"/>
            </a:br>
            <a:endParaRPr lang="es-CO" dirty="0"/>
          </a:p>
        </p:txBody>
      </p:sp>
      <p:sp>
        <p:nvSpPr>
          <p:cNvPr id="5" name="Marcador de contenido 4">
            <a:extLst>
              <a:ext uri="{FF2B5EF4-FFF2-40B4-BE49-F238E27FC236}">
                <a16:creationId xmlns:a16="http://schemas.microsoft.com/office/drawing/2014/main" id="{2FDBD5AD-5AA9-2B0D-FDA0-43EA5DDC2536}"/>
              </a:ext>
            </a:extLst>
          </p:cNvPr>
          <p:cNvSpPr>
            <a:spLocks noGrp="1"/>
          </p:cNvSpPr>
          <p:nvPr>
            <p:ph sz="half" idx="2"/>
          </p:nvPr>
        </p:nvSpPr>
        <p:spPr>
          <a:xfrm>
            <a:off x="675745" y="1828801"/>
            <a:ext cx="4185623" cy="4212562"/>
          </a:xfrm>
        </p:spPr>
        <p:txBody>
          <a:bodyPr>
            <a:normAutofit lnSpcReduction="10000"/>
          </a:bodyPr>
          <a:lstStyle/>
          <a:p>
            <a:r>
              <a:rPr lang="es-ES" b="1" dirty="0">
                <a:ln/>
                <a:solidFill>
                  <a:schemeClr val="tx1"/>
                </a:solidFill>
                <a:effectLst>
                  <a:outerShdw blurRad="38100" dist="19050" dir="2700000" algn="tl" rotWithShape="0">
                    <a:schemeClr val="dk1">
                      <a:lumMod val="50000"/>
                      <a:alpha val="40000"/>
                    </a:schemeClr>
                  </a:outerShdw>
                </a:effectLst>
              </a:rPr>
              <a:t>1) LOCALIZACIÓN Y OBJETO DEL PROYECTO</a:t>
            </a:r>
          </a:p>
          <a:p>
            <a:r>
              <a:rPr lang="es-ES" b="1" dirty="0">
                <a:ln/>
                <a:solidFill>
                  <a:schemeClr val="tx1"/>
                </a:solidFill>
                <a:effectLst>
                  <a:outerShdw blurRad="38100" dist="19050" dir="2700000" algn="tl" rotWithShape="0">
                    <a:schemeClr val="dk1">
                      <a:lumMod val="50000"/>
                      <a:alpha val="40000"/>
                    </a:schemeClr>
                  </a:outerShdw>
                </a:effectLst>
              </a:rPr>
              <a:t>2) POBLACIÓN Y DEMANDA VENTA</a:t>
            </a:r>
          </a:p>
          <a:p>
            <a:r>
              <a:rPr lang="es-ES" b="1" dirty="0">
                <a:ln/>
                <a:solidFill>
                  <a:schemeClr val="tx1"/>
                </a:solidFill>
                <a:effectLst>
                  <a:outerShdw blurRad="38100" dist="19050" dir="2700000" algn="tl" rotWithShape="0">
                    <a:schemeClr val="dk1">
                      <a:lumMod val="50000"/>
                      <a:alpha val="40000"/>
                    </a:schemeClr>
                  </a:outerShdw>
                </a:effectLst>
              </a:rPr>
              <a:t>3) POBLACIÓN Y DEMANDA CHINAUTA</a:t>
            </a:r>
          </a:p>
          <a:p>
            <a:r>
              <a:rPr lang="es-ES" b="1" dirty="0">
                <a:ln/>
                <a:solidFill>
                  <a:schemeClr val="tx1"/>
                </a:solidFill>
                <a:effectLst>
                  <a:outerShdw blurRad="38100" dist="19050" dir="2700000" algn="tl" rotWithShape="0">
                    <a:schemeClr val="dk1">
                      <a:lumMod val="50000"/>
                      <a:alpha val="40000"/>
                    </a:schemeClr>
                  </a:outerShdw>
                </a:effectLst>
              </a:rPr>
              <a:t>4) PLANTEAMIENTO GENERAL DEL PROYECTO</a:t>
            </a:r>
          </a:p>
          <a:p>
            <a:r>
              <a:rPr lang="es-ES" b="1" dirty="0">
                <a:ln/>
                <a:solidFill>
                  <a:schemeClr val="tx1"/>
                </a:solidFill>
                <a:effectLst>
                  <a:outerShdw blurRad="38100" dist="19050" dir="2700000" algn="tl" rotWithShape="0">
                    <a:schemeClr val="dk1">
                      <a:lumMod val="50000"/>
                      <a:alpha val="40000"/>
                    </a:schemeClr>
                  </a:outerShdw>
                </a:effectLst>
              </a:rPr>
              <a:t>5) COMPONENTES DEL PROYECTO</a:t>
            </a:r>
          </a:p>
          <a:p>
            <a:r>
              <a:rPr lang="es-ES" b="1" dirty="0">
                <a:ln/>
                <a:solidFill>
                  <a:schemeClr val="tx1"/>
                </a:solidFill>
                <a:effectLst>
                  <a:outerShdw blurRad="38100" dist="19050" dir="2700000" algn="tl" rotWithShape="0">
                    <a:schemeClr val="dk1">
                      <a:lumMod val="50000"/>
                      <a:alpha val="40000"/>
                    </a:schemeClr>
                  </a:outerShdw>
                </a:effectLst>
              </a:rPr>
              <a:t>6) COLECTOR FINAL LA VENTA</a:t>
            </a:r>
          </a:p>
          <a:p>
            <a:r>
              <a:rPr lang="es-ES" b="1" dirty="0">
                <a:ln/>
                <a:solidFill>
                  <a:schemeClr val="tx1"/>
                </a:solidFill>
                <a:effectLst>
                  <a:outerShdw blurRad="38100" dist="19050" dir="2700000" algn="tl" rotWithShape="0">
                    <a:schemeClr val="dk1">
                      <a:lumMod val="50000"/>
                      <a:alpha val="40000"/>
                    </a:schemeClr>
                  </a:outerShdw>
                </a:effectLst>
              </a:rPr>
              <a:t>7) PRETRATAMIENTO SIFON INVERTIDO</a:t>
            </a:r>
          </a:p>
          <a:p>
            <a:r>
              <a:rPr lang="es-ES" b="1" dirty="0">
                <a:ln/>
                <a:solidFill>
                  <a:schemeClr val="tx1"/>
                </a:solidFill>
                <a:effectLst>
                  <a:outerShdw blurRad="38100" dist="19050" dir="2700000" algn="tl" rotWithShape="0">
                    <a:schemeClr val="dk1">
                      <a:lumMod val="50000"/>
                      <a:alpha val="40000"/>
                    </a:schemeClr>
                  </a:outerShdw>
                </a:effectLst>
              </a:rPr>
              <a:t>8) SIFON INVERTIDO</a:t>
            </a:r>
          </a:p>
          <a:p>
            <a:endParaRPr lang="es-CO" dirty="0"/>
          </a:p>
        </p:txBody>
      </p:sp>
      <p:sp>
        <p:nvSpPr>
          <p:cNvPr id="7" name="Marcador de contenido 6">
            <a:extLst>
              <a:ext uri="{FF2B5EF4-FFF2-40B4-BE49-F238E27FC236}">
                <a16:creationId xmlns:a16="http://schemas.microsoft.com/office/drawing/2014/main" id="{EFCD447B-EA5F-AA81-800B-2760BFC13E3D}"/>
              </a:ext>
            </a:extLst>
          </p:cNvPr>
          <p:cNvSpPr>
            <a:spLocks noGrp="1"/>
          </p:cNvSpPr>
          <p:nvPr>
            <p:ph sz="quarter" idx="4"/>
          </p:nvPr>
        </p:nvSpPr>
        <p:spPr>
          <a:xfrm>
            <a:off x="5088384" y="1828801"/>
            <a:ext cx="4185617" cy="4212561"/>
          </a:xfrm>
        </p:spPr>
        <p:txBody>
          <a:bodyPr>
            <a:normAutofit lnSpcReduction="10000"/>
          </a:bodyPr>
          <a:lstStyle/>
          <a:p>
            <a:r>
              <a:rPr lang="es-ES" b="1" dirty="0">
                <a:ln/>
                <a:solidFill>
                  <a:schemeClr val="tx1"/>
                </a:solidFill>
                <a:effectLst>
                  <a:outerShdw blurRad="38100" dist="19050" dir="2700000" algn="tl" rotWithShape="0">
                    <a:schemeClr val="dk1">
                      <a:lumMod val="50000"/>
                      <a:alpha val="40000"/>
                    </a:schemeClr>
                  </a:outerShdw>
                </a:effectLst>
              </a:rPr>
              <a:t>9) ALCANTARILLADO CHINAUTA</a:t>
            </a:r>
          </a:p>
          <a:p>
            <a:r>
              <a:rPr lang="es-ES" b="1" dirty="0">
                <a:ln/>
                <a:solidFill>
                  <a:schemeClr val="tx1"/>
                </a:solidFill>
                <a:effectLst>
                  <a:outerShdw blurRad="38100" dist="19050" dir="2700000" algn="tl" rotWithShape="0">
                    <a:schemeClr val="dk1">
                      <a:lumMod val="50000"/>
                      <a:alpha val="40000"/>
                    </a:schemeClr>
                  </a:outerShdw>
                </a:effectLst>
              </a:rPr>
              <a:t>10) COLECTOR PRINCIPAL CHINAUTA</a:t>
            </a:r>
          </a:p>
          <a:p>
            <a:r>
              <a:rPr lang="es-ES" b="1" dirty="0">
                <a:ln/>
                <a:solidFill>
                  <a:schemeClr val="tx1"/>
                </a:solidFill>
                <a:effectLst>
                  <a:outerShdw blurRad="38100" dist="19050" dir="2700000" algn="tl" rotWithShape="0">
                    <a:schemeClr val="dk1">
                      <a:lumMod val="50000"/>
                      <a:alpha val="40000"/>
                    </a:schemeClr>
                  </a:outerShdw>
                </a:effectLst>
              </a:rPr>
              <a:t>11) CRUCES Y PASOS ELEVADOS</a:t>
            </a:r>
          </a:p>
          <a:p>
            <a:r>
              <a:rPr lang="es-ES" b="1" dirty="0">
                <a:ln/>
                <a:solidFill>
                  <a:schemeClr val="tx1"/>
                </a:solidFill>
                <a:effectLst>
                  <a:outerShdw blurRad="38100" dist="19050" dir="2700000" algn="tl" rotWithShape="0">
                    <a:schemeClr val="dk1">
                      <a:lumMod val="50000"/>
                      <a:alpha val="40000"/>
                    </a:schemeClr>
                  </a:outerShdw>
                </a:effectLst>
              </a:rPr>
              <a:t>12) PRETRATAMIENTO DESCARGA</a:t>
            </a:r>
          </a:p>
          <a:p>
            <a:r>
              <a:rPr lang="es-ES" b="1" dirty="0">
                <a:ln/>
                <a:solidFill>
                  <a:schemeClr val="tx1"/>
                </a:solidFill>
                <a:effectLst>
                  <a:outerShdw blurRad="38100" dist="19050" dir="2700000" algn="tl" rotWithShape="0">
                    <a:schemeClr val="dk1">
                      <a:lumMod val="50000"/>
                      <a:alpha val="40000"/>
                    </a:schemeClr>
                  </a:outerShdw>
                </a:effectLst>
              </a:rPr>
              <a:t>13) EMISARIO FINAL</a:t>
            </a:r>
          </a:p>
          <a:p>
            <a:r>
              <a:rPr lang="es-ES" b="1" dirty="0">
                <a:ln/>
                <a:solidFill>
                  <a:schemeClr val="tx1"/>
                </a:solidFill>
                <a:effectLst>
                  <a:outerShdw blurRad="38100" dist="19050" dir="2700000" algn="tl" rotWithShape="0">
                    <a:schemeClr val="dk1">
                      <a:lumMod val="50000"/>
                      <a:alpha val="40000"/>
                    </a:schemeClr>
                  </a:outerShdw>
                </a:effectLst>
              </a:rPr>
              <a:t>14) ESTRUCTURA DE DESCARGA</a:t>
            </a:r>
          </a:p>
          <a:p>
            <a:r>
              <a:rPr lang="es-ES" b="1" dirty="0">
                <a:ln/>
                <a:solidFill>
                  <a:schemeClr val="tx1"/>
                </a:solidFill>
                <a:effectLst>
                  <a:outerShdw blurRad="38100" dist="19050" dir="2700000" algn="tl" rotWithShape="0">
                    <a:schemeClr val="dk1">
                      <a:lumMod val="50000"/>
                      <a:alpha val="40000"/>
                    </a:schemeClr>
                  </a:outerShdw>
                </a:effectLst>
              </a:rPr>
              <a:t>15) PERMISOS REQUERIDOS</a:t>
            </a:r>
          </a:p>
          <a:p>
            <a:r>
              <a:rPr lang="es-ES" b="1" dirty="0">
                <a:ln/>
                <a:solidFill>
                  <a:schemeClr val="tx1"/>
                </a:solidFill>
                <a:effectLst>
                  <a:outerShdw blurRad="38100" dist="19050" dir="2700000" algn="tl" rotWithShape="0">
                    <a:schemeClr val="dk1">
                      <a:lumMod val="50000"/>
                      <a:alpha val="40000"/>
                    </a:schemeClr>
                  </a:outerShdw>
                </a:effectLst>
              </a:rPr>
              <a:t>16) GESTIÓN PREDIAL</a:t>
            </a:r>
          </a:p>
          <a:p>
            <a:r>
              <a:rPr lang="es-ES" b="1" dirty="0">
                <a:ln/>
                <a:solidFill>
                  <a:schemeClr val="tx1"/>
                </a:solidFill>
                <a:effectLst>
                  <a:outerShdw blurRad="38100" dist="19050" dir="2700000" algn="tl" rotWithShape="0">
                    <a:schemeClr val="dk1">
                      <a:lumMod val="50000"/>
                      <a:alpha val="40000"/>
                    </a:schemeClr>
                  </a:outerShdw>
                </a:effectLst>
              </a:rPr>
              <a:t>17) PRESUPUESTO</a:t>
            </a:r>
          </a:p>
          <a:p>
            <a:endParaRPr lang="es-CO" dirty="0"/>
          </a:p>
        </p:txBody>
      </p:sp>
    </p:spTree>
    <p:extLst>
      <p:ext uri="{BB962C8B-B14F-4D97-AF65-F5344CB8AC3E}">
        <p14:creationId xmlns:p14="http://schemas.microsoft.com/office/powerpoint/2010/main" val="92855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D85F8650-33BF-42D3-916F-BC5A9B5F71F5}"/>
              </a:ext>
            </a:extLst>
          </p:cNvPr>
          <p:cNvSpPr>
            <a:spLocks noGrp="1"/>
          </p:cNvSpPr>
          <p:nvPr>
            <p:ph type="title"/>
          </p:nvPr>
        </p:nvSpPr>
        <p:spPr>
          <a:xfrm>
            <a:off x="1026957" y="564018"/>
            <a:ext cx="7591942" cy="764893"/>
          </a:xfrm>
        </p:spPr>
        <p:txBody>
          <a:bodyPr>
            <a:noAutofit/>
          </a:bodyPr>
          <a:lstStyle/>
          <a:p>
            <a:r>
              <a:rPr lang="es-ES" sz="2000" b="1" dirty="0"/>
              <a:t>LOCALIZACIÓN Y OBJETO DEL PROYECTO</a:t>
            </a:r>
            <a:br>
              <a:rPr lang="es-ES" sz="2000" dirty="0"/>
            </a:br>
            <a:endParaRPr lang="es-CO" sz="2000" dirty="0"/>
          </a:p>
        </p:txBody>
      </p:sp>
      <p:sp>
        <p:nvSpPr>
          <p:cNvPr id="5" name="CuadroTexto 4">
            <a:extLst>
              <a:ext uri="{FF2B5EF4-FFF2-40B4-BE49-F238E27FC236}">
                <a16:creationId xmlns:a16="http://schemas.microsoft.com/office/drawing/2014/main" id="{29FDC0B8-3242-490B-A692-204C94F4BE07}"/>
              </a:ext>
            </a:extLst>
          </p:cNvPr>
          <p:cNvSpPr txBox="1"/>
          <p:nvPr/>
        </p:nvSpPr>
        <p:spPr>
          <a:xfrm>
            <a:off x="8037252" y="1328911"/>
            <a:ext cx="3985146" cy="5262979"/>
          </a:xfrm>
          <a:prstGeom prst="rect">
            <a:avLst/>
          </a:prstGeom>
          <a:noFill/>
        </p:spPr>
        <p:txBody>
          <a:bodyPr wrap="square" rtlCol="0">
            <a:spAutoFit/>
          </a:bodyPr>
          <a:lstStyle/>
          <a:p>
            <a:pPr algn="just"/>
            <a:r>
              <a:rPr lang="es-ES" sz="1600" dirty="0">
                <a:latin typeface="Century Schoolbook" panose="02040604050505020304" pitchFamily="18" charset="0"/>
                <a:ea typeface="Calibri" panose="020F0502020204030204" pitchFamily="34" charset="0"/>
                <a:cs typeface="Times New Roman" panose="02020603050405020304" pitchFamily="18" charset="0"/>
              </a:rPr>
              <a:t>El proyecto se localiza en el centro poblado de Chinauta</a:t>
            </a:r>
          </a:p>
          <a:p>
            <a:pPr algn="just"/>
            <a:endParaRPr lang="es-ES" sz="1600" dirty="0">
              <a:latin typeface="Century Schoolbook" panose="02040604050505020304" pitchFamily="18" charset="0"/>
              <a:ea typeface="Calibri" panose="020F0502020204030204" pitchFamily="34" charset="0"/>
              <a:cs typeface="Times New Roman" panose="02020603050405020304" pitchFamily="18" charset="0"/>
            </a:endParaRPr>
          </a:p>
          <a:p>
            <a:pPr algn="just"/>
            <a:endParaRPr lang="es-ES" sz="1600" dirty="0">
              <a:latin typeface="Century Schoolbook" panose="02040604050505020304" pitchFamily="18" charset="0"/>
              <a:ea typeface="Calibri" panose="020F0502020204030204" pitchFamily="34" charset="0"/>
              <a:cs typeface="Times New Roman" panose="02020603050405020304" pitchFamily="18" charset="0"/>
            </a:endParaRPr>
          </a:p>
          <a:p>
            <a:pPr algn="just"/>
            <a:r>
              <a:rPr lang="es-ES" sz="1600" dirty="0">
                <a:latin typeface="Century Schoolbook" panose="02040604050505020304" pitchFamily="18" charset="0"/>
                <a:ea typeface="Calibri" panose="020F0502020204030204" pitchFamily="34" charset="0"/>
                <a:cs typeface="Times New Roman" panose="02020603050405020304" pitchFamily="18" charset="0"/>
              </a:rPr>
              <a:t>Se realiza diseño de red sanitaria para el centro poblado de Chinauta, con una red completamente nueva, la cual recibe una proporción de caudal del alcantarillado sanitario de La Venta, dirigiendo las aguas residuales de Chinauta y La Venta hacia el punto proyectado para la ubicación de la PTAR de Chinauta.</a:t>
            </a:r>
          </a:p>
          <a:p>
            <a:pPr algn="just"/>
            <a:endParaRPr lang="es-ES" sz="1600" dirty="0">
              <a:latin typeface="Century Schoolbook" panose="02040604050505020304" pitchFamily="18" charset="0"/>
              <a:cs typeface="Times New Roman" panose="02020603050405020304" pitchFamily="18" charset="0"/>
            </a:endParaRPr>
          </a:p>
          <a:p>
            <a:pPr algn="just"/>
            <a:endParaRPr lang="es-ES" sz="1600" dirty="0">
              <a:latin typeface="Century Schoolbook" panose="02040604050505020304" pitchFamily="18" charset="0"/>
              <a:cs typeface="Times New Roman" panose="02020603050405020304" pitchFamily="18" charset="0"/>
            </a:endParaRPr>
          </a:p>
          <a:p>
            <a:pPr algn="ctr"/>
            <a:r>
              <a:rPr lang="es-ES" sz="1600" b="1" dirty="0">
                <a:latin typeface="Century Schoolbook" panose="02040604050505020304" pitchFamily="18" charset="0"/>
                <a:cs typeface="Times New Roman" panose="02020603050405020304" pitchFamily="18" charset="0"/>
              </a:rPr>
              <a:t>Caudales de la red:</a:t>
            </a:r>
          </a:p>
          <a:p>
            <a:pPr algn="ctr"/>
            <a:endParaRPr lang="es-ES" sz="1600" dirty="0">
              <a:latin typeface="Century Schoolbook" panose="02040604050505020304" pitchFamily="18" charset="0"/>
              <a:cs typeface="Times New Roman" panose="02020603050405020304" pitchFamily="18" charset="0"/>
            </a:endParaRPr>
          </a:p>
          <a:p>
            <a:pPr algn="just"/>
            <a:r>
              <a:rPr lang="es-ES" sz="1600" dirty="0">
                <a:latin typeface="Century Schoolbook" panose="02040604050505020304" pitchFamily="18" charset="0"/>
                <a:cs typeface="Times New Roman" panose="02020603050405020304" pitchFamily="18" charset="0"/>
              </a:rPr>
              <a:t>La Venta: 520.6 L/s</a:t>
            </a:r>
          </a:p>
          <a:p>
            <a:pPr algn="just"/>
            <a:r>
              <a:rPr lang="es-ES" sz="1600" dirty="0">
                <a:latin typeface="Century Schoolbook" panose="02040604050505020304" pitchFamily="18" charset="0"/>
                <a:cs typeface="Times New Roman" panose="02020603050405020304" pitchFamily="18" charset="0"/>
              </a:rPr>
              <a:t>Chinauta: 62.35 L/s</a:t>
            </a:r>
          </a:p>
          <a:p>
            <a:pPr algn="just"/>
            <a:r>
              <a:rPr lang="es-ES" sz="1600" dirty="0">
                <a:latin typeface="Century Schoolbook" panose="02040604050505020304" pitchFamily="18" charset="0"/>
                <a:cs typeface="Times New Roman" panose="02020603050405020304" pitchFamily="18" charset="0"/>
              </a:rPr>
              <a:t>Caudal Total Red: 582.95 L/s</a:t>
            </a:r>
          </a:p>
          <a:p>
            <a:pPr algn="just"/>
            <a:endParaRPr lang="es-CO" sz="1600" dirty="0"/>
          </a:p>
        </p:txBody>
      </p:sp>
      <p:pic>
        <p:nvPicPr>
          <p:cNvPr id="2" name="Imagen 1">
            <a:extLst>
              <a:ext uri="{FF2B5EF4-FFF2-40B4-BE49-F238E27FC236}">
                <a16:creationId xmlns:a16="http://schemas.microsoft.com/office/drawing/2014/main" id="{4E306B2C-8D8B-9D4F-8371-02F858E6F335}"/>
              </a:ext>
            </a:extLst>
          </p:cNvPr>
          <p:cNvPicPr>
            <a:picLocks noChangeAspect="1"/>
          </p:cNvPicPr>
          <p:nvPr/>
        </p:nvPicPr>
        <p:blipFill>
          <a:blip r:embed="rId2"/>
          <a:stretch>
            <a:fillRect/>
          </a:stretch>
        </p:blipFill>
        <p:spPr>
          <a:xfrm>
            <a:off x="169602" y="1177720"/>
            <a:ext cx="7867650" cy="4675505"/>
          </a:xfrm>
          <a:prstGeom prst="rect">
            <a:avLst/>
          </a:prstGeom>
        </p:spPr>
      </p:pic>
      <p:sp>
        <p:nvSpPr>
          <p:cNvPr id="4" name="CuadroTexto 3">
            <a:extLst>
              <a:ext uri="{FF2B5EF4-FFF2-40B4-BE49-F238E27FC236}">
                <a16:creationId xmlns:a16="http://schemas.microsoft.com/office/drawing/2014/main" id="{44C2987A-DFA9-F5B8-6F2B-A9019BBA6EF2}"/>
              </a:ext>
            </a:extLst>
          </p:cNvPr>
          <p:cNvSpPr txBox="1"/>
          <p:nvPr/>
        </p:nvSpPr>
        <p:spPr>
          <a:xfrm>
            <a:off x="4387683" y="1467635"/>
            <a:ext cx="2572676" cy="276999"/>
          </a:xfrm>
          <a:prstGeom prst="rect">
            <a:avLst/>
          </a:prstGeom>
          <a:solidFill>
            <a:srgbClr val="FCC88E"/>
          </a:solidFill>
          <a:ln w="28575">
            <a:solidFill>
              <a:schemeClr val="tx1"/>
            </a:solidFill>
          </a:ln>
        </p:spPr>
        <p:txBody>
          <a:bodyPr wrap="square" rtlCol="0">
            <a:spAutoFit/>
          </a:bodyPr>
          <a:lstStyle/>
          <a:p>
            <a:r>
              <a:rPr lang="es-ES" sz="1200" dirty="0"/>
              <a:t>Colector final alcantarillado Venta</a:t>
            </a:r>
            <a:endParaRPr lang="es-CO" sz="1200" dirty="0"/>
          </a:p>
        </p:txBody>
      </p:sp>
      <p:sp>
        <p:nvSpPr>
          <p:cNvPr id="7" name="CuadroTexto 6">
            <a:extLst>
              <a:ext uri="{FF2B5EF4-FFF2-40B4-BE49-F238E27FC236}">
                <a16:creationId xmlns:a16="http://schemas.microsoft.com/office/drawing/2014/main" id="{EEB2856E-8C26-C9B8-A7C5-EBB7B53121A1}"/>
              </a:ext>
            </a:extLst>
          </p:cNvPr>
          <p:cNvSpPr txBox="1"/>
          <p:nvPr/>
        </p:nvSpPr>
        <p:spPr>
          <a:xfrm>
            <a:off x="844532" y="3515473"/>
            <a:ext cx="2185270" cy="276999"/>
          </a:xfrm>
          <a:prstGeom prst="rect">
            <a:avLst/>
          </a:prstGeom>
          <a:solidFill>
            <a:srgbClr val="FCC88E"/>
          </a:solidFill>
          <a:ln w="28575">
            <a:solidFill>
              <a:schemeClr val="tx1"/>
            </a:solidFill>
          </a:ln>
        </p:spPr>
        <p:txBody>
          <a:bodyPr wrap="square" rtlCol="0">
            <a:spAutoFit/>
          </a:bodyPr>
          <a:lstStyle/>
          <a:p>
            <a:r>
              <a:rPr lang="es-ES" sz="1200" dirty="0"/>
              <a:t>Colector principal Chinauta</a:t>
            </a:r>
            <a:endParaRPr lang="es-CO" sz="1200" dirty="0"/>
          </a:p>
        </p:txBody>
      </p:sp>
      <p:sp>
        <p:nvSpPr>
          <p:cNvPr id="8" name="CuadroTexto 7">
            <a:extLst>
              <a:ext uri="{FF2B5EF4-FFF2-40B4-BE49-F238E27FC236}">
                <a16:creationId xmlns:a16="http://schemas.microsoft.com/office/drawing/2014/main" id="{C42157FC-29D9-8D96-4169-F60C8D8DF4A0}"/>
              </a:ext>
            </a:extLst>
          </p:cNvPr>
          <p:cNvSpPr txBox="1"/>
          <p:nvPr/>
        </p:nvSpPr>
        <p:spPr>
          <a:xfrm>
            <a:off x="1487606" y="2160359"/>
            <a:ext cx="3127612" cy="276999"/>
          </a:xfrm>
          <a:prstGeom prst="rect">
            <a:avLst/>
          </a:prstGeom>
          <a:solidFill>
            <a:srgbClr val="FCC88E"/>
          </a:solidFill>
          <a:ln w="28575">
            <a:solidFill>
              <a:schemeClr val="tx1"/>
            </a:solidFill>
          </a:ln>
        </p:spPr>
        <p:txBody>
          <a:bodyPr wrap="square" rtlCol="0">
            <a:spAutoFit/>
          </a:bodyPr>
          <a:lstStyle/>
          <a:p>
            <a:r>
              <a:rPr lang="es-ES" sz="1200" dirty="0"/>
              <a:t>Conexión hidráulica Venta-Chinauta</a:t>
            </a:r>
            <a:endParaRPr lang="es-CO" sz="1200" dirty="0"/>
          </a:p>
        </p:txBody>
      </p:sp>
      <p:cxnSp>
        <p:nvCxnSpPr>
          <p:cNvPr id="11" name="Conector: angular 10">
            <a:extLst>
              <a:ext uri="{FF2B5EF4-FFF2-40B4-BE49-F238E27FC236}">
                <a16:creationId xmlns:a16="http://schemas.microsoft.com/office/drawing/2014/main" id="{65084299-0471-B8B4-8166-8B2180433D82}"/>
              </a:ext>
            </a:extLst>
          </p:cNvPr>
          <p:cNvCxnSpPr>
            <a:cxnSpLocks/>
          </p:cNvCxnSpPr>
          <p:nvPr/>
        </p:nvCxnSpPr>
        <p:spPr>
          <a:xfrm>
            <a:off x="2456597" y="3515473"/>
            <a:ext cx="1910687" cy="592503"/>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angular 12">
            <a:extLst>
              <a:ext uri="{FF2B5EF4-FFF2-40B4-BE49-F238E27FC236}">
                <a16:creationId xmlns:a16="http://schemas.microsoft.com/office/drawing/2014/main" id="{9E47C348-278E-620A-B9EE-F5745972E673}"/>
              </a:ext>
            </a:extLst>
          </p:cNvPr>
          <p:cNvCxnSpPr>
            <a:cxnSpLocks/>
          </p:cNvCxnSpPr>
          <p:nvPr/>
        </p:nvCxnSpPr>
        <p:spPr>
          <a:xfrm>
            <a:off x="3763334" y="2160359"/>
            <a:ext cx="3012465" cy="499527"/>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angular 14">
            <a:extLst>
              <a:ext uri="{FF2B5EF4-FFF2-40B4-BE49-F238E27FC236}">
                <a16:creationId xmlns:a16="http://schemas.microsoft.com/office/drawing/2014/main" id="{50BD34E2-AC52-4C3B-B2A5-5B5AACEF57BF}"/>
              </a:ext>
            </a:extLst>
          </p:cNvPr>
          <p:cNvCxnSpPr>
            <a:cxnSpLocks/>
          </p:cNvCxnSpPr>
          <p:nvPr/>
        </p:nvCxnSpPr>
        <p:spPr>
          <a:xfrm>
            <a:off x="6324385" y="1482802"/>
            <a:ext cx="1254268" cy="56436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767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FD56E-9051-8CBD-A377-B9CE29D84BC5}"/>
            </a:ext>
          </a:extLst>
        </p:cNvPr>
        <p:cNvGrpSpPr/>
        <p:nvPr/>
      </p:nvGrpSpPr>
      <p:grpSpPr>
        <a:xfrm>
          <a:off x="0" y="0"/>
          <a:ext cx="0" cy="0"/>
          <a:chOff x="0" y="0"/>
          <a:chExt cx="0" cy="0"/>
        </a:xfrm>
      </p:grpSpPr>
      <p:sp>
        <p:nvSpPr>
          <p:cNvPr id="3" name="Marcador de fecha 2">
            <a:extLst>
              <a:ext uri="{FF2B5EF4-FFF2-40B4-BE49-F238E27FC236}">
                <a16:creationId xmlns:a16="http://schemas.microsoft.com/office/drawing/2014/main" id="{E5CE33BA-CC45-7CF9-AF57-C871A7C6A5B8}"/>
              </a:ext>
            </a:extLst>
          </p:cNvPr>
          <p:cNvSpPr>
            <a:spLocks noGrp="1"/>
          </p:cNvSpPr>
          <p:nvPr>
            <p:ph type="dt" sz="half" idx="10"/>
          </p:nvPr>
        </p:nvSpPr>
        <p:spPr/>
        <p:txBody>
          <a:bodyPr/>
          <a:lstStyle/>
          <a:p>
            <a:fld id="{6604180A-D11B-4545-93D5-D392F1C3FC4D}" type="datetime1">
              <a:rPr lang="es-CO" smtClean="0"/>
              <a:t>24/06/2026</a:t>
            </a:fld>
            <a:endParaRPr lang="es-CO"/>
          </a:p>
        </p:txBody>
      </p:sp>
      <p:sp>
        <p:nvSpPr>
          <p:cNvPr id="4" name="Marcador de pie de página 3">
            <a:extLst>
              <a:ext uri="{FF2B5EF4-FFF2-40B4-BE49-F238E27FC236}">
                <a16:creationId xmlns:a16="http://schemas.microsoft.com/office/drawing/2014/main" id="{1B4B5D12-497C-6716-693B-655033B9DD8A}"/>
              </a:ext>
            </a:extLst>
          </p:cNvPr>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endParaRPr lang="es-CO" dirty="0"/>
          </a:p>
        </p:txBody>
      </p:sp>
      <p:sp>
        <p:nvSpPr>
          <p:cNvPr id="5" name="Marcador de número de diapositiva 4">
            <a:extLst>
              <a:ext uri="{FF2B5EF4-FFF2-40B4-BE49-F238E27FC236}">
                <a16:creationId xmlns:a16="http://schemas.microsoft.com/office/drawing/2014/main" id="{3F5F106F-2079-2A50-BFA3-FE70969B19DD}"/>
              </a:ext>
            </a:extLst>
          </p:cNvPr>
          <p:cNvSpPr>
            <a:spLocks noGrp="1"/>
          </p:cNvSpPr>
          <p:nvPr>
            <p:ph type="sldNum" sz="quarter" idx="12"/>
          </p:nvPr>
        </p:nvSpPr>
        <p:spPr/>
        <p:txBody>
          <a:bodyPr/>
          <a:lstStyle/>
          <a:p>
            <a:fld id="{5FB5B8C7-C347-4C86-BADD-FE6ECC1F210B}" type="slidenum">
              <a:rPr lang="es-CO" smtClean="0"/>
              <a:t>5</a:t>
            </a:fld>
            <a:endParaRPr lang="es-CO"/>
          </a:p>
        </p:txBody>
      </p:sp>
      <p:graphicFrame>
        <p:nvGraphicFramePr>
          <p:cNvPr id="2" name="Tabla 1">
            <a:extLst>
              <a:ext uri="{FF2B5EF4-FFF2-40B4-BE49-F238E27FC236}">
                <a16:creationId xmlns:a16="http://schemas.microsoft.com/office/drawing/2014/main" id="{96227C6D-3E76-B520-7931-E6BF14CEE499}"/>
              </a:ext>
            </a:extLst>
          </p:cNvPr>
          <p:cNvGraphicFramePr>
            <a:graphicFrameLocks noGrp="1"/>
          </p:cNvGraphicFramePr>
          <p:nvPr>
            <p:extLst>
              <p:ext uri="{D42A27DB-BD31-4B8C-83A1-F6EECF244321}">
                <p14:modId xmlns:p14="http://schemas.microsoft.com/office/powerpoint/2010/main" val="2455442744"/>
              </p:ext>
            </p:extLst>
          </p:nvPr>
        </p:nvGraphicFramePr>
        <p:xfrm>
          <a:off x="786515" y="1708318"/>
          <a:ext cx="9981566" cy="1504950"/>
        </p:xfrm>
        <a:graphic>
          <a:graphicData uri="http://schemas.openxmlformats.org/drawingml/2006/table">
            <a:tbl>
              <a:tblPr firstRow="1" firstCol="1" bandRow="1">
                <a:tableStyleId>{5C22544A-7EE6-4342-B048-85BDC9FD1C3A}</a:tableStyleId>
              </a:tblPr>
              <a:tblGrid>
                <a:gridCol w="1237714">
                  <a:extLst>
                    <a:ext uri="{9D8B030D-6E8A-4147-A177-3AD203B41FA5}">
                      <a16:colId xmlns:a16="http://schemas.microsoft.com/office/drawing/2014/main" val="1926531994"/>
                    </a:ext>
                  </a:extLst>
                </a:gridCol>
                <a:gridCol w="1441337">
                  <a:extLst>
                    <a:ext uri="{9D8B030D-6E8A-4147-A177-3AD203B41FA5}">
                      <a16:colId xmlns:a16="http://schemas.microsoft.com/office/drawing/2014/main" val="758347623"/>
                    </a:ext>
                  </a:extLst>
                </a:gridCol>
                <a:gridCol w="1299601">
                  <a:extLst>
                    <a:ext uri="{9D8B030D-6E8A-4147-A177-3AD203B41FA5}">
                      <a16:colId xmlns:a16="http://schemas.microsoft.com/office/drawing/2014/main" val="429297995"/>
                    </a:ext>
                  </a:extLst>
                </a:gridCol>
                <a:gridCol w="1281632">
                  <a:extLst>
                    <a:ext uri="{9D8B030D-6E8A-4147-A177-3AD203B41FA5}">
                      <a16:colId xmlns:a16="http://schemas.microsoft.com/office/drawing/2014/main" val="4183381362"/>
                    </a:ext>
                  </a:extLst>
                </a:gridCol>
                <a:gridCol w="1600457">
                  <a:extLst>
                    <a:ext uri="{9D8B030D-6E8A-4147-A177-3AD203B41FA5}">
                      <a16:colId xmlns:a16="http://schemas.microsoft.com/office/drawing/2014/main" val="523030911"/>
                    </a:ext>
                  </a:extLst>
                </a:gridCol>
                <a:gridCol w="902230">
                  <a:extLst>
                    <a:ext uri="{9D8B030D-6E8A-4147-A177-3AD203B41FA5}">
                      <a16:colId xmlns:a16="http://schemas.microsoft.com/office/drawing/2014/main" val="3916380249"/>
                    </a:ext>
                  </a:extLst>
                </a:gridCol>
                <a:gridCol w="1331492">
                  <a:extLst>
                    <a:ext uri="{9D8B030D-6E8A-4147-A177-3AD203B41FA5}">
                      <a16:colId xmlns:a16="http://schemas.microsoft.com/office/drawing/2014/main" val="1898851582"/>
                    </a:ext>
                  </a:extLst>
                </a:gridCol>
                <a:gridCol w="887103">
                  <a:extLst>
                    <a:ext uri="{9D8B030D-6E8A-4147-A177-3AD203B41FA5}">
                      <a16:colId xmlns:a16="http://schemas.microsoft.com/office/drawing/2014/main" val="248995831"/>
                    </a:ext>
                  </a:extLst>
                </a:gridCol>
              </a:tblGrid>
              <a:tr h="219075">
                <a:tc gridSpan="8">
                  <a:txBody>
                    <a:bodyPr/>
                    <a:lstStyle/>
                    <a:p>
                      <a:pPr algn="ctr">
                        <a:spcBef>
                          <a:spcPts val="1200"/>
                        </a:spcBef>
                        <a:spcAft>
                          <a:spcPts val="1200"/>
                        </a:spcAft>
                        <a:buNone/>
                      </a:pPr>
                      <a:r>
                        <a:rPr lang="es-CO" sz="1400" b="1" kern="1200" dirty="0">
                          <a:solidFill>
                            <a:schemeClr val="tx1"/>
                          </a:solidFill>
                          <a:effectLst/>
                          <a:latin typeface="+mn-lt"/>
                          <a:ea typeface="+mn-ea"/>
                          <a:cs typeface="+mn-cs"/>
                        </a:rPr>
                        <a:t>CÁLCULOS CAUDALES LA VENTA SATURADO ZONA DE EXPANSIÓN TOTAL 2053</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867907498"/>
                  </a:ext>
                </a:extLst>
              </a:tr>
              <a:tr h="600075">
                <a:tc>
                  <a:txBody>
                    <a:bodyPr/>
                    <a:lstStyle/>
                    <a:p>
                      <a:pPr algn="ctr">
                        <a:spcBef>
                          <a:spcPts val="1200"/>
                        </a:spcBef>
                        <a:spcAft>
                          <a:spcPts val="1200"/>
                        </a:spcAft>
                        <a:buNone/>
                      </a:pPr>
                      <a:r>
                        <a:rPr lang="es-CO" sz="1400" b="1" dirty="0">
                          <a:solidFill>
                            <a:schemeClr val="tx1"/>
                          </a:solidFill>
                          <a:effectLst/>
                        </a:rPr>
                        <a:t>POBLACIÓN </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FACTOR DE MAYORACIÓN</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CAUDAL DOMESTICO (L/S)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CAUDAL COMERCIAL (L/S)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CAUDAL INSTITUCIONAL (L/S)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QMH (L/S)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CAUDAL DE INFILTRACIÓN Y CONEXIONES ERRADAS (L/S)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b="1" dirty="0">
                          <a:solidFill>
                            <a:schemeClr val="tx1"/>
                          </a:solidFill>
                          <a:effectLst/>
                        </a:rPr>
                        <a:t>CAUDAL DE DISEÑO (L/S)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2184768502"/>
                  </a:ext>
                </a:extLst>
              </a:tr>
              <a:tr h="219075">
                <a:tc>
                  <a:txBody>
                    <a:bodyPr/>
                    <a:lstStyle/>
                    <a:p>
                      <a:pPr algn="ctr">
                        <a:spcBef>
                          <a:spcPts val="1200"/>
                        </a:spcBef>
                        <a:spcAft>
                          <a:spcPts val="1200"/>
                        </a:spcAft>
                        <a:buNone/>
                      </a:pPr>
                      <a:r>
                        <a:rPr lang="es-CO" sz="1400" dirty="0">
                          <a:solidFill>
                            <a:schemeClr val="tx1"/>
                          </a:solidFill>
                          <a:effectLst/>
                        </a:rPr>
                        <a:t>193120</a:t>
                      </a:r>
                      <a:endParaRPr lang="es-CO" sz="14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algn="ctr">
                        <a:spcBef>
                          <a:spcPts val="1200"/>
                        </a:spcBef>
                        <a:spcAft>
                          <a:spcPts val="1200"/>
                        </a:spcAft>
                        <a:buNone/>
                      </a:pPr>
                      <a:r>
                        <a:rPr lang="es-CO" sz="1400">
                          <a:effectLst/>
                        </a:rPr>
                        <a:t>2.07</a:t>
                      </a:r>
                      <a:endParaRPr lang="es-CO" sz="140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1200"/>
                        </a:spcBef>
                        <a:spcAft>
                          <a:spcPts val="1200"/>
                        </a:spcAft>
                        <a:buNone/>
                      </a:pPr>
                      <a:r>
                        <a:rPr lang="es-CO" sz="1400">
                          <a:effectLst/>
                        </a:rPr>
                        <a:t>209.370</a:t>
                      </a:r>
                      <a:endParaRPr lang="es-CO" sz="140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1200"/>
                        </a:spcBef>
                        <a:spcAft>
                          <a:spcPts val="1200"/>
                        </a:spcAft>
                        <a:buNone/>
                      </a:pPr>
                      <a:r>
                        <a:rPr lang="es-CO" sz="1400">
                          <a:effectLst/>
                        </a:rPr>
                        <a:t>12.00</a:t>
                      </a:r>
                      <a:endParaRPr lang="es-CO" sz="140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1200"/>
                        </a:spcBef>
                        <a:spcAft>
                          <a:spcPts val="1200"/>
                        </a:spcAft>
                        <a:buNone/>
                      </a:pPr>
                      <a:r>
                        <a:rPr lang="es-CO" sz="1400" dirty="0">
                          <a:effectLst/>
                        </a:rPr>
                        <a:t>9.80</a:t>
                      </a:r>
                      <a:endParaRPr lang="es-CO" sz="1400" dirty="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1200"/>
                        </a:spcBef>
                        <a:spcAft>
                          <a:spcPts val="1200"/>
                        </a:spcAft>
                        <a:buNone/>
                      </a:pPr>
                      <a:r>
                        <a:rPr lang="es-CO" sz="1400">
                          <a:effectLst/>
                        </a:rPr>
                        <a:t>454.72</a:t>
                      </a:r>
                      <a:endParaRPr lang="es-CO" sz="140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1200"/>
                        </a:spcBef>
                        <a:spcAft>
                          <a:spcPts val="1200"/>
                        </a:spcAft>
                        <a:buNone/>
                      </a:pPr>
                      <a:r>
                        <a:rPr lang="es-CO" sz="1400" dirty="0">
                          <a:effectLst/>
                        </a:rPr>
                        <a:t>65.88</a:t>
                      </a:r>
                      <a:endParaRPr lang="es-CO" sz="1400" dirty="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1200"/>
                        </a:spcBef>
                        <a:spcAft>
                          <a:spcPts val="1200"/>
                        </a:spcAft>
                        <a:buNone/>
                      </a:pPr>
                      <a:r>
                        <a:rPr lang="es-CO" sz="1400" dirty="0">
                          <a:effectLst/>
                        </a:rPr>
                        <a:t>520.60</a:t>
                      </a:r>
                      <a:endParaRPr lang="es-CO" sz="1400" dirty="0">
                        <a:effectLst/>
                        <a:latin typeface="Century Schoolbook" panose="020406040505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06237191"/>
                  </a:ext>
                </a:extLst>
              </a:tr>
            </a:tbl>
          </a:graphicData>
        </a:graphic>
      </p:graphicFrame>
      <p:sp>
        <p:nvSpPr>
          <p:cNvPr id="6" name="Título 9">
            <a:extLst>
              <a:ext uri="{FF2B5EF4-FFF2-40B4-BE49-F238E27FC236}">
                <a16:creationId xmlns:a16="http://schemas.microsoft.com/office/drawing/2014/main" id="{76596954-49F0-C9C0-C05B-24C239DE968B}"/>
              </a:ext>
            </a:extLst>
          </p:cNvPr>
          <p:cNvSpPr>
            <a:spLocks noGrp="1"/>
          </p:cNvSpPr>
          <p:nvPr>
            <p:ph type="title"/>
          </p:nvPr>
        </p:nvSpPr>
        <p:spPr>
          <a:xfrm>
            <a:off x="677334" y="889126"/>
            <a:ext cx="7591942" cy="819192"/>
          </a:xfrm>
        </p:spPr>
        <p:txBody>
          <a:bodyPr>
            <a:noAutofit/>
          </a:bodyPr>
          <a:lstStyle/>
          <a:p>
            <a:r>
              <a:rPr lang="es-ES" sz="2000" b="1" dirty="0"/>
              <a:t>DEMANDA RED DE ALCANTARILLADO VENTA</a:t>
            </a:r>
            <a:br>
              <a:rPr lang="es-ES" sz="2000" dirty="0"/>
            </a:br>
            <a:endParaRPr lang="es-CO" sz="2000" dirty="0"/>
          </a:p>
        </p:txBody>
      </p:sp>
      <p:sp>
        <p:nvSpPr>
          <p:cNvPr id="8" name="CuadroTexto 7">
            <a:extLst>
              <a:ext uri="{FF2B5EF4-FFF2-40B4-BE49-F238E27FC236}">
                <a16:creationId xmlns:a16="http://schemas.microsoft.com/office/drawing/2014/main" id="{F2BBAB5D-0108-C75F-D66E-2B05E9A98B6C}"/>
              </a:ext>
            </a:extLst>
          </p:cNvPr>
          <p:cNvSpPr txBox="1"/>
          <p:nvPr/>
        </p:nvSpPr>
        <p:spPr>
          <a:xfrm>
            <a:off x="786515" y="4165650"/>
            <a:ext cx="10104397" cy="646331"/>
          </a:xfrm>
          <a:prstGeom prst="rect">
            <a:avLst/>
          </a:prstGeom>
          <a:noFill/>
        </p:spPr>
        <p:txBody>
          <a:bodyPr wrap="square">
            <a:spAutoFit/>
          </a:bodyPr>
          <a:lstStyle/>
          <a:p>
            <a:pPr algn="just">
              <a:spcBef>
                <a:spcPts val="1200"/>
              </a:spcBef>
              <a:spcAft>
                <a:spcPts val="1200"/>
              </a:spcAft>
              <a:buNone/>
            </a:pPr>
            <a:r>
              <a:rPr lang="es-CO" sz="18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Se calcula un caudal de </a:t>
            </a:r>
            <a:r>
              <a:rPr lang="es-CO" sz="1800" b="1"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520.60 l/s</a:t>
            </a:r>
            <a:r>
              <a:rPr lang="es-CO" sz="18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correspondiente al caudal de saturación máximo probable del sector de La Venta teniendo en cuenta la proyección estimada en el POT 2023.</a:t>
            </a:r>
            <a:endParaRPr lang="es-CO" sz="1800" dirty="0">
              <a:effectLst/>
              <a:latin typeface="Century Schoolbook" panose="020406040505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5544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91BC7-BF75-00ED-73E3-B5ED57B09659}"/>
            </a:ext>
          </a:extLst>
        </p:cNvPr>
        <p:cNvGrpSpPr/>
        <p:nvPr/>
      </p:nvGrpSpPr>
      <p:grpSpPr>
        <a:xfrm>
          <a:off x="0" y="0"/>
          <a:ext cx="0" cy="0"/>
          <a:chOff x="0" y="0"/>
          <a:chExt cx="0" cy="0"/>
        </a:xfrm>
      </p:grpSpPr>
      <p:sp>
        <p:nvSpPr>
          <p:cNvPr id="3" name="Marcador de fecha 2">
            <a:extLst>
              <a:ext uri="{FF2B5EF4-FFF2-40B4-BE49-F238E27FC236}">
                <a16:creationId xmlns:a16="http://schemas.microsoft.com/office/drawing/2014/main" id="{05C3FB9A-41D2-3132-B679-DC4CD71B489B}"/>
              </a:ext>
            </a:extLst>
          </p:cNvPr>
          <p:cNvSpPr>
            <a:spLocks noGrp="1"/>
          </p:cNvSpPr>
          <p:nvPr>
            <p:ph type="dt" sz="half" idx="10"/>
          </p:nvPr>
        </p:nvSpPr>
        <p:spPr/>
        <p:txBody>
          <a:bodyPr/>
          <a:lstStyle/>
          <a:p>
            <a:fld id="{6604180A-D11B-4545-93D5-D392F1C3FC4D}" type="datetime1">
              <a:rPr lang="es-CO" smtClean="0"/>
              <a:t>24/06/2026</a:t>
            </a:fld>
            <a:endParaRPr lang="es-CO"/>
          </a:p>
        </p:txBody>
      </p:sp>
      <p:sp>
        <p:nvSpPr>
          <p:cNvPr id="4" name="Marcador de pie de página 3">
            <a:extLst>
              <a:ext uri="{FF2B5EF4-FFF2-40B4-BE49-F238E27FC236}">
                <a16:creationId xmlns:a16="http://schemas.microsoft.com/office/drawing/2014/main" id="{5C5BE15F-E8C6-480D-68B0-34F916D58514}"/>
              </a:ext>
            </a:extLst>
          </p:cNvPr>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endParaRPr lang="es-CO" dirty="0"/>
          </a:p>
        </p:txBody>
      </p:sp>
      <p:sp>
        <p:nvSpPr>
          <p:cNvPr id="5" name="Marcador de número de diapositiva 4">
            <a:extLst>
              <a:ext uri="{FF2B5EF4-FFF2-40B4-BE49-F238E27FC236}">
                <a16:creationId xmlns:a16="http://schemas.microsoft.com/office/drawing/2014/main" id="{EFE9D5D5-0779-5794-0249-3CD72421108D}"/>
              </a:ext>
            </a:extLst>
          </p:cNvPr>
          <p:cNvSpPr>
            <a:spLocks noGrp="1"/>
          </p:cNvSpPr>
          <p:nvPr>
            <p:ph type="sldNum" sz="quarter" idx="12"/>
          </p:nvPr>
        </p:nvSpPr>
        <p:spPr/>
        <p:txBody>
          <a:bodyPr/>
          <a:lstStyle/>
          <a:p>
            <a:fld id="{5FB5B8C7-C347-4C86-BADD-FE6ECC1F210B}" type="slidenum">
              <a:rPr lang="es-CO" smtClean="0"/>
              <a:t>6</a:t>
            </a:fld>
            <a:endParaRPr lang="es-CO"/>
          </a:p>
        </p:txBody>
      </p:sp>
      <p:graphicFrame>
        <p:nvGraphicFramePr>
          <p:cNvPr id="9" name="Tabla 8">
            <a:extLst>
              <a:ext uri="{FF2B5EF4-FFF2-40B4-BE49-F238E27FC236}">
                <a16:creationId xmlns:a16="http://schemas.microsoft.com/office/drawing/2014/main" id="{F9D3CE0C-7F7F-4EB3-41BC-B3D77202475E}"/>
              </a:ext>
            </a:extLst>
          </p:cNvPr>
          <p:cNvGraphicFramePr>
            <a:graphicFrameLocks noGrp="1"/>
          </p:cNvGraphicFramePr>
          <p:nvPr>
            <p:extLst>
              <p:ext uri="{D42A27DB-BD31-4B8C-83A1-F6EECF244321}">
                <p14:modId xmlns:p14="http://schemas.microsoft.com/office/powerpoint/2010/main" val="1745271"/>
              </p:ext>
            </p:extLst>
          </p:nvPr>
        </p:nvGraphicFramePr>
        <p:xfrm>
          <a:off x="677334" y="1602452"/>
          <a:ext cx="9781804" cy="1859280"/>
        </p:xfrm>
        <a:graphic>
          <a:graphicData uri="http://schemas.openxmlformats.org/drawingml/2006/table">
            <a:tbl>
              <a:tblPr firstRow="1" firstCol="1" bandRow="1">
                <a:tableStyleId>{5C22544A-7EE6-4342-B048-85BDC9FD1C3A}</a:tableStyleId>
              </a:tblPr>
              <a:tblGrid>
                <a:gridCol w="1391529">
                  <a:extLst>
                    <a:ext uri="{9D8B030D-6E8A-4147-A177-3AD203B41FA5}">
                      <a16:colId xmlns:a16="http://schemas.microsoft.com/office/drawing/2014/main" val="1283037454"/>
                    </a:ext>
                  </a:extLst>
                </a:gridCol>
                <a:gridCol w="1391529">
                  <a:extLst>
                    <a:ext uri="{9D8B030D-6E8A-4147-A177-3AD203B41FA5}">
                      <a16:colId xmlns:a16="http://schemas.microsoft.com/office/drawing/2014/main" val="2138208227"/>
                    </a:ext>
                  </a:extLst>
                </a:gridCol>
                <a:gridCol w="1391529">
                  <a:extLst>
                    <a:ext uri="{9D8B030D-6E8A-4147-A177-3AD203B41FA5}">
                      <a16:colId xmlns:a16="http://schemas.microsoft.com/office/drawing/2014/main" val="2837510227"/>
                    </a:ext>
                  </a:extLst>
                </a:gridCol>
                <a:gridCol w="1432630">
                  <a:extLst>
                    <a:ext uri="{9D8B030D-6E8A-4147-A177-3AD203B41FA5}">
                      <a16:colId xmlns:a16="http://schemas.microsoft.com/office/drawing/2014/main" val="449547735"/>
                    </a:ext>
                  </a:extLst>
                </a:gridCol>
                <a:gridCol w="1391529">
                  <a:extLst>
                    <a:ext uri="{9D8B030D-6E8A-4147-A177-3AD203B41FA5}">
                      <a16:colId xmlns:a16="http://schemas.microsoft.com/office/drawing/2014/main" val="3040974261"/>
                    </a:ext>
                  </a:extLst>
                </a:gridCol>
                <a:gridCol w="1391529">
                  <a:extLst>
                    <a:ext uri="{9D8B030D-6E8A-4147-A177-3AD203B41FA5}">
                      <a16:colId xmlns:a16="http://schemas.microsoft.com/office/drawing/2014/main" val="4087522991"/>
                    </a:ext>
                  </a:extLst>
                </a:gridCol>
                <a:gridCol w="1391529">
                  <a:extLst>
                    <a:ext uri="{9D8B030D-6E8A-4147-A177-3AD203B41FA5}">
                      <a16:colId xmlns:a16="http://schemas.microsoft.com/office/drawing/2014/main" val="2862158182"/>
                    </a:ext>
                  </a:extLst>
                </a:gridCol>
              </a:tblGrid>
              <a:tr h="109318">
                <a:tc gridSpan="7">
                  <a:txBody>
                    <a:bodyPr/>
                    <a:lstStyle/>
                    <a:p>
                      <a:pPr algn="ctr">
                        <a:spcBef>
                          <a:spcPts val="1200"/>
                        </a:spcBef>
                        <a:spcAft>
                          <a:spcPts val="1200"/>
                        </a:spcAft>
                        <a:buNone/>
                      </a:pPr>
                      <a:r>
                        <a:rPr lang="es-CO" sz="1400" b="1" dirty="0">
                          <a:solidFill>
                            <a:schemeClr val="tx1"/>
                          </a:solidFill>
                          <a:effectLst/>
                        </a:rPr>
                        <a:t>CAUDAL AGUAS RESIDUALES</a:t>
                      </a:r>
                      <a:endParaRPr lang="es-CO" sz="14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91903074"/>
                  </a:ext>
                </a:extLst>
              </a:tr>
              <a:tr h="164620">
                <a:tc>
                  <a:txBody>
                    <a:bodyPr/>
                    <a:lstStyle/>
                    <a:p>
                      <a:pPr algn="ctr">
                        <a:spcBef>
                          <a:spcPts val="1200"/>
                        </a:spcBef>
                        <a:spcAft>
                          <a:spcPts val="1200"/>
                        </a:spcAft>
                        <a:buNone/>
                      </a:pPr>
                      <a:r>
                        <a:rPr lang="es-CO" sz="1200" b="1" dirty="0">
                          <a:solidFill>
                            <a:schemeClr val="tx1"/>
                          </a:solidFill>
                          <a:effectLst/>
                        </a:rPr>
                        <a:t>AÑO</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POBLACIÓN</a:t>
                      </a:r>
                      <a:br>
                        <a:rPr lang="es-CO" sz="1200" b="1" dirty="0">
                          <a:solidFill>
                            <a:schemeClr val="tx1"/>
                          </a:solidFill>
                          <a:effectLst/>
                        </a:rPr>
                      </a:br>
                      <a:r>
                        <a:rPr lang="es-CO" sz="1200" b="1" dirty="0">
                          <a:solidFill>
                            <a:schemeClr val="tx1"/>
                          </a:solidFill>
                          <a:effectLst/>
                        </a:rPr>
                        <a:t>(HAB)</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QMD</a:t>
                      </a:r>
                      <a:br>
                        <a:rPr lang="es-CO" sz="1200" b="1" dirty="0">
                          <a:solidFill>
                            <a:schemeClr val="tx1"/>
                          </a:solidFill>
                          <a:effectLst/>
                        </a:rPr>
                      </a:br>
                      <a:r>
                        <a:rPr lang="es-CO" sz="1200" b="1" dirty="0">
                          <a:solidFill>
                            <a:schemeClr val="tx1"/>
                          </a:solidFill>
                          <a:effectLst/>
                        </a:rPr>
                        <a:t>(L/S)</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FACTOR MAXIMACIÓN</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QMH</a:t>
                      </a:r>
                      <a:br>
                        <a:rPr lang="es-CO" sz="1200" b="1" dirty="0">
                          <a:solidFill>
                            <a:schemeClr val="tx1"/>
                          </a:solidFill>
                          <a:effectLst/>
                        </a:rPr>
                      </a:br>
                      <a:r>
                        <a:rPr lang="es-CO" sz="1200" b="1" dirty="0">
                          <a:solidFill>
                            <a:schemeClr val="tx1"/>
                          </a:solidFill>
                          <a:effectLst/>
                        </a:rPr>
                        <a:t>(L/S)</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QINF </a:t>
                      </a:r>
                      <a:br>
                        <a:rPr lang="es-CO" sz="1200" b="1" dirty="0">
                          <a:solidFill>
                            <a:schemeClr val="tx1"/>
                          </a:solidFill>
                          <a:effectLst/>
                        </a:rPr>
                      </a:br>
                      <a:r>
                        <a:rPr lang="es-CO" sz="1200" b="1" dirty="0">
                          <a:solidFill>
                            <a:schemeClr val="tx1"/>
                          </a:solidFill>
                          <a:effectLst/>
                        </a:rPr>
                        <a:t>(L/S)</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Q DISEÑO</a:t>
                      </a:r>
                      <a:br>
                        <a:rPr lang="es-CO" sz="1200" b="1" dirty="0">
                          <a:solidFill>
                            <a:schemeClr val="tx1"/>
                          </a:solidFill>
                          <a:effectLst/>
                        </a:rPr>
                      </a:br>
                      <a:r>
                        <a:rPr lang="es-CO" sz="1200" b="1" dirty="0">
                          <a:solidFill>
                            <a:schemeClr val="tx1"/>
                          </a:solidFill>
                          <a:effectLst/>
                        </a:rPr>
                        <a:t>(L/S)</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extLst>
                  <a:ext uri="{0D108BD9-81ED-4DB2-BD59-A6C34878D82A}">
                    <a16:rowId xmlns:a16="http://schemas.microsoft.com/office/drawing/2014/main" val="3120169957"/>
                  </a:ext>
                </a:extLst>
              </a:tr>
              <a:tr h="109318">
                <a:tc>
                  <a:txBody>
                    <a:bodyPr/>
                    <a:lstStyle/>
                    <a:p>
                      <a:pPr algn="ctr">
                        <a:spcBef>
                          <a:spcPts val="1200"/>
                        </a:spcBef>
                        <a:spcAft>
                          <a:spcPts val="1200"/>
                        </a:spcAft>
                        <a:buNone/>
                      </a:pPr>
                      <a:r>
                        <a:rPr lang="es-CO" sz="1200" b="1" dirty="0">
                          <a:solidFill>
                            <a:schemeClr val="tx1"/>
                          </a:solidFill>
                          <a:effectLst/>
                        </a:rPr>
                        <a:t>2025</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11185</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17.156</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a:solidFill>
                            <a:schemeClr val="tx1"/>
                          </a:solidFill>
                          <a:effectLst/>
                        </a:rPr>
                        <a:t>2.75</a:t>
                      </a:r>
                      <a:endParaRPr lang="es-CO" sz="1200" b="1">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47.165</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a:solidFill>
                            <a:schemeClr val="tx1"/>
                          </a:solidFill>
                          <a:effectLst/>
                        </a:rPr>
                        <a:t>8.668</a:t>
                      </a:r>
                      <a:endParaRPr lang="es-CO" sz="1200" b="1">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55.83</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3259687972"/>
                  </a:ext>
                </a:extLst>
              </a:tr>
              <a:tr h="109318">
                <a:tc>
                  <a:txBody>
                    <a:bodyPr/>
                    <a:lstStyle/>
                    <a:p>
                      <a:pPr algn="ctr">
                        <a:spcBef>
                          <a:spcPts val="1200"/>
                        </a:spcBef>
                        <a:spcAft>
                          <a:spcPts val="1200"/>
                        </a:spcAft>
                        <a:buNone/>
                      </a:pPr>
                      <a:r>
                        <a:rPr lang="es-CO" sz="1200" dirty="0">
                          <a:solidFill>
                            <a:schemeClr val="tx1"/>
                          </a:solidFill>
                          <a:effectLst/>
                        </a:rPr>
                        <a:t>2030</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a:solidFill>
                            <a:schemeClr val="tx1"/>
                          </a:solidFill>
                          <a:effectLst/>
                        </a:rPr>
                        <a:t>11623</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17.828</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2.74</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48.824</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8.668</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57.49</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1881208229"/>
                  </a:ext>
                </a:extLst>
              </a:tr>
              <a:tr h="109318">
                <a:tc>
                  <a:txBody>
                    <a:bodyPr/>
                    <a:lstStyle/>
                    <a:p>
                      <a:pPr algn="ctr">
                        <a:spcBef>
                          <a:spcPts val="1200"/>
                        </a:spcBef>
                        <a:spcAft>
                          <a:spcPts val="1200"/>
                        </a:spcAft>
                        <a:buNone/>
                      </a:pPr>
                      <a:r>
                        <a:rPr lang="es-CO" sz="1200" dirty="0">
                          <a:solidFill>
                            <a:schemeClr val="tx1"/>
                          </a:solidFill>
                          <a:effectLst/>
                        </a:rPr>
                        <a:t>2035</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a:solidFill>
                            <a:schemeClr val="tx1"/>
                          </a:solidFill>
                          <a:effectLst/>
                        </a:rPr>
                        <a:t>12079</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18.527</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2.73</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50.545</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8.668</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59.21</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3054307993"/>
                  </a:ext>
                </a:extLst>
              </a:tr>
              <a:tr h="109318">
                <a:tc>
                  <a:txBody>
                    <a:bodyPr/>
                    <a:lstStyle/>
                    <a:p>
                      <a:pPr algn="ctr">
                        <a:spcBef>
                          <a:spcPts val="1200"/>
                        </a:spcBef>
                        <a:spcAft>
                          <a:spcPts val="1200"/>
                        </a:spcAft>
                        <a:buNone/>
                      </a:pPr>
                      <a:r>
                        <a:rPr lang="es-CO" sz="1200" dirty="0">
                          <a:solidFill>
                            <a:schemeClr val="tx1"/>
                          </a:solidFill>
                          <a:effectLst/>
                        </a:rPr>
                        <a:t>2040</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dirty="0">
                          <a:solidFill>
                            <a:schemeClr val="tx1"/>
                          </a:solidFill>
                          <a:effectLst/>
                        </a:rPr>
                        <a:t>12552</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19.253</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2.72</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52.323</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8.668</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60.99</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3039307250"/>
                  </a:ext>
                </a:extLst>
              </a:tr>
              <a:tr h="109318">
                <a:tc>
                  <a:txBody>
                    <a:bodyPr/>
                    <a:lstStyle/>
                    <a:p>
                      <a:pPr algn="ctr">
                        <a:spcBef>
                          <a:spcPts val="1200"/>
                        </a:spcBef>
                        <a:spcAft>
                          <a:spcPts val="1200"/>
                        </a:spcAft>
                        <a:buNone/>
                      </a:pPr>
                      <a:r>
                        <a:rPr lang="es-CO" sz="1200" dirty="0">
                          <a:solidFill>
                            <a:schemeClr val="tx1"/>
                          </a:solidFill>
                          <a:effectLst/>
                        </a:rPr>
                        <a:t>2045</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dirty="0">
                          <a:solidFill>
                            <a:schemeClr val="tx1"/>
                          </a:solidFill>
                          <a:effectLst/>
                        </a:rPr>
                        <a:t>12914</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19.808</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2.71</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53.679</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8.668</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62.35</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3517472041"/>
                  </a:ext>
                </a:extLst>
              </a:tr>
              <a:tr h="109318">
                <a:tc>
                  <a:txBody>
                    <a:bodyPr/>
                    <a:lstStyle/>
                    <a:p>
                      <a:pPr algn="ctr">
                        <a:spcBef>
                          <a:spcPts val="1200"/>
                        </a:spcBef>
                        <a:spcAft>
                          <a:spcPts val="1200"/>
                        </a:spcAft>
                        <a:buNone/>
                      </a:pPr>
                      <a:r>
                        <a:rPr lang="es-CO" sz="1200" dirty="0">
                          <a:solidFill>
                            <a:schemeClr val="tx1"/>
                          </a:solidFill>
                          <a:effectLst/>
                        </a:rPr>
                        <a:t>2050</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a:solidFill>
                            <a:schemeClr val="tx1"/>
                          </a:solidFill>
                          <a:effectLst/>
                        </a:rPr>
                        <a:t>12914</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19.808</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2.71</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53.679</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a:solidFill>
                            <a:schemeClr val="tx1"/>
                          </a:solidFill>
                          <a:effectLst/>
                        </a:rPr>
                        <a:t>8.668</a:t>
                      </a:r>
                      <a:endParaRPr lang="es-CO" sz="120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dirty="0">
                          <a:solidFill>
                            <a:schemeClr val="tx1"/>
                          </a:solidFill>
                          <a:effectLst/>
                        </a:rPr>
                        <a:t>62.35</a:t>
                      </a:r>
                      <a:endParaRPr lang="es-CO" sz="1200"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3133012797"/>
                  </a:ext>
                </a:extLst>
              </a:tr>
              <a:tr h="109318">
                <a:tc>
                  <a:txBody>
                    <a:bodyPr/>
                    <a:lstStyle/>
                    <a:p>
                      <a:pPr algn="ctr">
                        <a:spcBef>
                          <a:spcPts val="1200"/>
                        </a:spcBef>
                        <a:spcAft>
                          <a:spcPts val="1200"/>
                        </a:spcAft>
                        <a:buNone/>
                      </a:pPr>
                      <a:r>
                        <a:rPr lang="es-CO" sz="1200" b="1" dirty="0">
                          <a:solidFill>
                            <a:schemeClr val="tx1"/>
                          </a:solidFill>
                          <a:effectLst/>
                        </a:rPr>
                        <a:t>2053</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solidFill>
                      <a:schemeClr val="accent2">
                        <a:lumMod val="40000"/>
                        <a:lumOff val="60000"/>
                      </a:schemeClr>
                    </a:solidFill>
                  </a:tcPr>
                </a:tc>
                <a:tc>
                  <a:txBody>
                    <a:bodyPr/>
                    <a:lstStyle/>
                    <a:p>
                      <a:pPr algn="ctr">
                        <a:spcBef>
                          <a:spcPts val="1200"/>
                        </a:spcBef>
                        <a:spcAft>
                          <a:spcPts val="1200"/>
                        </a:spcAft>
                        <a:buNone/>
                      </a:pPr>
                      <a:r>
                        <a:rPr lang="es-CO" sz="1200" b="1" dirty="0">
                          <a:solidFill>
                            <a:schemeClr val="tx1"/>
                          </a:solidFill>
                          <a:effectLst/>
                        </a:rPr>
                        <a:t>12914</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19.808</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2.71</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53.679</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8.668</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tc>
                  <a:txBody>
                    <a:bodyPr/>
                    <a:lstStyle/>
                    <a:p>
                      <a:pPr algn="ctr">
                        <a:spcBef>
                          <a:spcPts val="1200"/>
                        </a:spcBef>
                        <a:spcAft>
                          <a:spcPts val="1200"/>
                        </a:spcAft>
                        <a:buNone/>
                      </a:pPr>
                      <a:r>
                        <a:rPr lang="es-CO" sz="1200" b="1" dirty="0">
                          <a:solidFill>
                            <a:schemeClr val="tx1"/>
                          </a:solidFill>
                          <a:effectLst/>
                        </a:rPr>
                        <a:t>62.35</a:t>
                      </a:r>
                      <a:endParaRPr lang="es-CO" sz="1200" b="1" dirty="0">
                        <a:solidFill>
                          <a:schemeClr val="tx1"/>
                        </a:solidFill>
                        <a:effectLst/>
                        <a:latin typeface="Century Schoolbook" panose="02040604050505020304" pitchFamily="18" charset="0"/>
                        <a:ea typeface="Calibri" panose="020F0502020204030204" pitchFamily="34" charset="0"/>
                        <a:cs typeface="Times New Roman" panose="02020603050405020304" pitchFamily="18" charset="0"/>
                      </a:endParaRPr>
                    </a:p>
                  </a:txBody>
                  <a:tcPr marL="46299" marR="46299" marT="0" marB="0" anchor="ctr"/>
                </a:tc>
                <a:extLst>
                  <a:ext uri="{0D108BD9-81ED-4DB2-BD59-A6C34878D82A}">
                    <a16:rowId xmlns:a16="http://schemas.microsoft.com/office/drawing/2014/main" val="248170140"/>
                  </a:ext>
                </a:extLst>
              </a:tr>
            </a:tbl>
          </a:graphicData>
        </a:graphic>
      </p:graphicFrame>
      <p:graphicFrame>
        <p:nvGraphicFramePr>
          <p:cNvPr id="10" name="Tabla 9">
            <a:extLst>
              <a:ext uri="{FF2B5EF4-FFF2-40B4-BE49-F238E27FC236}">
                <a16:creationId xmlns:a16="http://schemas.microsoft.com/office/drawing/2014/main" id="{AB038733-0C37-AE35-D1C4-6C89F46A5E9D}"/>
              </a:ext>
            </a:extLst>
          </p:cNvPr>
          <p:cNvGraphicFramePr>
            <a:graphicFrameLocks noGrp="1"/>
          </p:cNvGraphicFramePr>
          <p:nvPr>
            <p:extLst>
              <p:ext uri="{D42A27DB-BD31-4B8C-83A1-F6EECF244321}">
                <p14:modId xmlns:p14="http://schemas.microsoft.com/office/powerpoint/2010/main" val="1453117515"/>
              </p:ext>
            </p:extLst>
          </p:nvPr>
        </p:nvGraphicFramePr>
        <p:xfrm>
          <a:off x="677862" y="3814491"/>
          <a:ext cx="9612549" cy="944472"/>
        </p:xfrm>
        <a:graphic>
          <a:graphicData uri="http://schemas.openxmlformats.org/drawingml/2006/table">
            <a:tbl>
              <a:tblPr firstRow="1" firstCol="1" bandRow="1">
                <a:tableStyleId>{5C22544A-7EE6-4342-B048-85BDC9FD1C3A}</a:tableStyleId>
              </a:tblPr>
              <a:tblGrid>
                <a:gridCol w="1168885">
                  <a:extLst>
                    <a:ext uri="{9D8B030D-6E8A-4147-A177-3AD203B41FA5}">
                      <a16:colId xmlns:a16="http://schemas.microsoft.com/office/drawing/2014/main" val="895285168"/>
                    </a:ext>
                  </a:extLst>
                </a:gridCol>
                <a:gridCol w="1255400">
                  <a:extLst>
                    <a:ext uri="{9D8B030D-6E8A-4147-A177-3AD203B41FA5}">
                      <a16:colId xmlns:a16="http://schemas.microsoft.com/office/drawing/2014/main" val="3464338685"/>
                    </a:ext>
                  </a:extLst>
                </a:gridCol>
                <a:gridCol w="1641823">
                  <a:extLst>
                    <a:ext uri="{9D8B030D-6E8A-4147-A177-3AD203B41FA5}">
                      <a16:colId xmlns:a16="http://schemas.microsoft.com/office/drawing/2014/main" val="3551504564"/>
                    </a:ext>
                  </a:extLst>
                </a:gridCol>
                <a:gridCol w="2037860">
                  <a:extLst>
                    <a:ext uri="{9D8B030D-6E8A-4147-A177-3AD203B41FA5}">
                      <a16:colId xmlns:a16="http://schemas.microsoft.com/office/drawing/2014/main" val="2417654246"/>
                    </a:ext>
                  </a:extLst>
                </a:gridCol>
                <a:gridCol w="1170809">
                  <a:extLst>
                    <a:ext uri="{9D8B030D-6E8A-4147-A177-3AD203B41FA5}">
                      <a16:colId xmlns:a16="http://schemas.microsoft.com/office/drawing/2014/main" val="885612582"/>
                    </a:ext>
                  </a:extLst>
                </a:gridCol>
                <a:gridCol w="1170809">
                  <a:extLst>
                    <a:ext uri="{9D8B030D-6E8A-4147-A177-3AD203B41FA5}">
                      <a16:colId xmlns:a16="http://schemas.microsoft.com/office/drawing/2014/main" val="239939524"/>
                    </a:ext>
                  </a:extLst>
                </a:gridCol>
                <a:gridCol w="1166963">
                  <a:extLst>
                    <a:ext uri="{9D8B030D-6E8A-4147-A177-3AD203B41FA5}">
                      <a16:colId xmlns:a16="http://schemas.microsoft.com/office/drawing/2014/main" val="847151924"/>
                    </a:ext>
                  </a:extLst>
                </a:gridCol>
              </a:tblGrid>
              <a:tr h="236118">
                <a:tc gridSpan="7">
                  <a:txBody>
                    <a:bodyPr/>
                    <a:lstStyle/>
                    <a:p>
                      <a:pPr algn="ctr">
                        <a:spcBef>
                          <a:spcPts val="1200"/>
                        </a:spcBef>
                        <a:spcAft>
                          <a:spcPts val="1200"/>
                        </a:spcAft>
                        <a:buNone/>
                      </a:pPr>
                      <a:r>
                        <a:rPr lang="es-CO" sz="1400" b="1" kern="1200" dirty="0">
                          <a:solidFill>
                            <a:schemeClr val="tx1"/>
                          </a:solidFill>
                          <a:effectLst/>
                          <a:latin typeface="+mn-lt"/>
                          <a:ea typeface="+mn-ea"/>
                          <a:cs typeface="+mn-cs"/>
                        </a:rPr>
                        <a:t>CAUDAL AGUAS RESIDUALES</a:t>
                      </a:r>
                    </a:p>
                  </a:txBody>
                  <a:tcPr marL="68443" marR="68443" marT="0" marB="0" anchor="ctr">
                    <a:solidFill>
                      <a:schemeClr val="accent2">
                        <a:lumMod val="40000"/>
                        <a:lumOff val="60000"/>
                      </a:schemeClr>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20826476"/>
                  </a:ext>
                </a:extLst>
              </a:tr>
              <a:tr h="472236">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AÑO </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POBLACIÓN</a:t>
                      </a:r>
                      <a:br>
                        <a:rPr lang="es-CO" sz="1400" b="1" kern="1200" dirty="0">
                          <a:solidFill>
                            <a:schemeClr val="tx1"/>
                          </a:solidFill>
                          <a:effectLst/>
                          <a:latin typeface="+mn-lt"/>
                          <a:ea typeface="+mn-ea"/>
                          <a:cs typeface="+mn-cs"/>
                        </a:rPr>
                      </a:br>
                      <a:r>
                        <a:rPr lang="es-CO" sz="1400" b="1" kern="1200" dirty="0">
                          <a:solidFill>
                            <a:schemeClr val="tx1"/>
                          </a:solidFill>
                          <a:effectLst/>
                          <a:latin typeface="+mn-lt"/>
                          <a:ea typeface="+mn-ea"/>
                          <a:cs typeface="+mn-cs"/>
                        </a:rPr>
                        <a:t>(HAB) </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QMD</a:t>
                      </a:r>
                      <a:br>
                        <a:rPr lang="es-CO" sz="1400" b="1" kern="1200" dirty="0">
                          <a:solidFill>
                            <a:schemeClr val="tx1"/>
                          </a:solidFill>
                          <a:effectLst/>
                          <a:latin typeface="+mn-lt"/>
                          <a:ea typeface="+mn-ea"/>
                          <a:cs typeface="+mn-cs"/>
                        </a:rPr>
                      </a:br>
                      <a:r>
                        <a:rPr lang="es-CO" sz="1400" b="1" kern="1200" dirty="0">
                          <a:solidFill>
                            <a:schemeClr val="tx1"/>
                          </a:solidFill>
                          <a:effectLst/>
                          <a:latin typeface="+mn-lt"/>
                          <a:ea typeface="+mn-ea"/>
                          <a:cs typeface="+mn-cs"/>
                        </a:rPr>
                        <a:t>(L/S) </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FACTOR MAYORACIÓN </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QMH</a:t>
                      </a:r>
                      <a:br>
                        <a:rPr lang="es-CO" sz="1400" b="1" kern="1200" dirty="0">
                          <a:solidFill>
                            <a:schemeClr val="tx1"/>
                          </a:solidFill>
                          <a:effectLst/>
                          <a:latin typeface="+mn-lt"/>
                          <a:ea typeface="+mn-ea"/>
                          <a:cs typeface="+mn-cs"/>
                        </a:rPr>
                      </a:br>
                      <a:r>
                        <a:rPr lang="es-CO" sz="1400" b="1" kern="1200" dirty="0">
                          <a:solidFill>
                            <a:schemeClr val="tx1"/>
                          </a:solidFill>
                          <a:effectLst/>
                          <a:latin typeface="+mn-lt"/>
                          <a:ea typeface="+mn-ea"/>
                          <a:cs typeface="+mn-cs"/>
                        </a:rPr>
                        <a:t>(L/S) </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QINF </a:t>
                      </a:r>
                      <a:br>
                        <a:rPr lang="es-CO" sz="1400" b="1" kern="1200" dirty="0">
                          <a:solidFill>
                            <a:schemeClr val="tx1"/>
                          </a:solidFill>
                          <a:effectLst/>
                          <a:latin typeface="+mn-lt"/>
                          <a:ea typeface="+mn-ea"/>
                          <a:cs typeface="+mn-cs"/>
                        </a:rPr>
                      </a:br>
                      <a:r>
                        <a:rPr lang="es-CO" sz="1400" b="1" kern="1200" dirty="0">
                          <a:solidFill>
                            <a:schemeClr val="tx1"/>
                          </a:solidFill>
                          <a:effectLst/>
                          <a:latin typeface="+mn-lt"/>
                          <a:ea typeface="+mn-ea"/>
                          <a:cs typeface="+mn-cs"/>
                        </a:rPr>
                        <a:t>(L/S) </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 Q DISEÑO</a:t>
                      </a:r>
                      <a:br>
                        <a:rPr lang="es-CO" sz="1400" b="1" kern="1200" dirty="0">
                          <a:solidFill>
                            <a:schemeClr val="tx1"/>
                          </a:solidFill>
                          <a:effectLst/>
                          <a:latin typeface="+mn-lt"/>
                          <a:ea typeface="+mn-ea"/>
                          <a:cs typeface="+mn-cs"/>
                        </a:rPr>
                      </a:br>
                      <a:r>
                        <a:rPr lang="es-CO" sz="1400" b="1" kern="1200" dirty="0">
                          <a:solidFill>
                            <a:schemeClr val="tx1"/>
                          </a:solidFill>
                          <a:effectLst/>
                          <a:latin typeface="+mn-lt"/>
                          <a:ea typeface="+mn-ea"/>
                          <a:cs typeface="+mn-cs"/>
                        </a:rPr>
                        <a:t>(L/S) </a:t>
                      </a:r>
                    </a:p>
                  </a:txBody>
                  <a:tcPr marL="68443" marR="68443" marT="0" marB="0" anchor="ctr">
                    <a:solidFill>
                      <a:schemeClr val="accent2">
                        <a:lumMod val="40000"/>
                        <a:lumOff val="60000"/>
                      </a:schemeClr>
                    </a:solidFill>
                  </a:tcPr>
                </a:tc>
                <a:extLst>
                  <a:ext uri="{0D108BD9-81ED-4DB2-BD59-A6C34878D82A}">
                    <a16:rowId xmlns:a16="http://schemas.microsoft.com/office/drawing/2014/main" val="1266017657"/>
                  </a:ext>
                </a:extLst>
              </a:tr>
              <a:tr h="236118">
                <a:tc>
                  <a:txBody>
                    <a:bodyPr/>
                    <a:lstStyle/>
                    <a:p>
                      <a:pPr algn="ctr">
                        <a:spcBef>
                          <a:spcPts val="1200"/>
                        </a:spcBef>
                        <a:spcAft>
                          <a:spcPts val="1200"/>
                        </a:spcAft>
                        <a:buNone/>
                      </a:pPr>
                      <a:r>
                        <a:rPr lang="es-CO" sz="1400" b="1" kern="1200" dirty="0">
                          <a:solidFill>
                            <a:schemeClr val="tx1"/>
                          </a:solidFill>
                          <a:effectLst/>
                          <a:latin typeface="+mn-lt"/>
                          <a:ea typeface="+mn-ea"/>
                          <a:cs typeface="+mn-cs"/>
                        </a:rPr>
                        <a:t>2053</a:t>
                      </a:r>
                    </a:p>
                  </a:txBody>
                  <a:tcPr marL="68443" marR="68443" marT="0" marB="0" anchor="ctr">
                    <a:solidFill>
                      <a:schemeClr val="accent2">
                        <a:lumMod val="40000"/>
                        <a:lumOff val="60000"/>
                      </a:schemeClr>
                    </a:solidFill>
                  </a:tcPr>
                </a:tc>
                <a:tc>
                  <a:txBody>
                    <a:bodyPr/>
                    <a:lstStyle/>
                    <a:p>
                      <a:pPr algn="ctr">
                        <a:spcBef>
                          <a:spcPts val="1200"/>
                        </a:spcBef>
                        <a:spcAft>
                          <a:spcPts val="1200"/>
                        </a:spcAft>
                        <a:buNone/>
                      </a:pPr>
                      <a:r>
                        <a:rPr lang="es-CO" sz="1400" b="1" kern="1200">
                          <a:solidFill>
                            <a:schemeClr val="tx1"/>
                          </a:solidFill>
                          <a:effectLst/>
                          <a:latin typeface="+mn-lt"/>
                          <a:ea typeface="+mn-ea"/>
                          <a:cs typeface="+mn-cs"/>
                        </a:rPr>
                        <a:t>12914</a:t>
                      </a:r>
                    </a:p>
                  </a:txBody>
                  <a:tcPr marL="68443" marR="68443" marT="0" marB="0" anchor="ctr"/>
                </a:tc>
                <a:tc>
                  <a:txBody>
                    <a:bodyPr/>
                    <a:lstStyle/>
                    <a:p>
                      <a:pPr algn="ctr">
                        <a:spcBef>
                          <a:spcPts val="1200"/>
                        </a:spcBef>
                        <a:spcAft>
                          <a:spcPts val="1200"/>
                        </a:spcAft>
                        <a:buNone/>
                      </a:pPr>
                      <a:r>
                        <a:rPr lang="es-CO" sz="1400" b="1" kern="1200">
                          <a:solidFill>
                            <a:schemeClr val="tx1"/>
                          </a:solidFill>
                          <a:effectLst/>
                          <a:latin typeface="+mn-lt"/>
                          <a:ea typeface="+mn-ea"/>
                          <a:cs typeface="+mn-cs"/>
                        </a:rPr>
                        <a:t>19.808</a:t>
                      </a:r>
                    </a:p>
                  </a:txBody>
                  <a:tcPr marL="68443" marR="68443" marT="0" marB="0" anchor="ctr"/>
                </a:tc>
                <a:tc>
                  <a:txBody>
                    <a:bodyPr/>
                    <a:lstStyle/>
                    <a:p>
                      <a:pPr algn="ctr">
                        <a:spcBef>
                          <a:spcPts val="1200"/>
                        </a:spcBef>
                        <a:spcAft>
                          <a:spcPts val="1200"/>
                        </a:spcAft>
                        <a:buNone/>
                      </a:pPr>
                      <a:r>
                        <a:rPr lang="es-CO" sz="1400" b="1" kern="1200">
                          <a:solidFill>
                            <a:schemeClr val="tx1"/>
                          </a:solidFill>
                          <a:effectLst/>
                          <a:latin typeface="+mn-lt"/>
                          <a:ea typeface="+mn-ea"/>
                          <a:cs typeface="+mn-cs"/>
                        </a:rPr>
                        <a:t>2.71</a:t>
                      </a:r>
                    </a:p>
                  </a:txBody>
                  <a:tcPr marL="68443" marR="68443" marT="0" marB="0" anchor="ctr"/>
                </a:tc>
                <a:tc>
                  <a:txBody>
                    <a:bodyPr/>
                    <a:lstStyle/>
                    <a:p>
                      <a:pPr algn="ctr">
                        <a:spcBef>
                          <a:spcPts val="1200"/>
                        </a:spcBef>
                        <a:spcAft>
                          <a:spcPts val="1200"/>
                        </a:spcAft>
                        <a:buNone/>
                      </a:pPr>
                      <a:r>
                        <a:rPr lang="es-CO" sz="1400" b="1" kern="1200">
                          <a:solidFill>
                            <a:schemeClr val="tx1"/>
                          </a:solidFill>
                          <a:effectLst/>
                          <a:latin typeface="+mn-lt"/>
                          <a:ea typeface="+mn-ea"/>
                          <a:cs typeface="+mn-cs"/>
                        </a:rPr>
                        <a:t>53.679</a:t>
                      </a:r>
                    </a:p>
                  </a:txBody>
                  <a:tcPr marL="68443" marR="68443" marT="0" marB="0" anchor="ct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8.668</a:t>
                      </a:r>
                    </a:p>
                  </a:txBody>
                  <a:tcPr marL="68443" marR="68443" marT="0" marB="0" anchor="ctr"/>
                </a:tc>
                <a:tc>
                  <a:txBody>
                    <a:bodyPr/>
                    <a:lstStyle/>
                    <a:p>
                      <a:pPr algn="ctr">
                        <a:spcBef>
                          <a:spcPts val="1200"/>
                        </a:spcBef>
                        <a:spcAft>
                          <a:spcPts val="1200"/>
                        </a:spcAft>
                        <a:buNone/>
                      </a:pPr>
                      <a:r>
                        <a:rPr lang="es-CO" sz="1400" b="1" kern="1200" dirty="0">
                          <a:solidFill>
                            <a:schemeClr val="tx1"/>
                          </a:solidFill>
                          <a:effectLst/>
                          <a:latin typeface="+mn-lt"/>
                          <a:ea typeface="+mn-ea"/>
                          <a:cs typeface="+mn-cs"/>
                        </a:rPr>
                        <a:t>62.35</a:t>
                      </a:r>
                    </a:p>
                  </a:txBody>
                  <a:tcPr marL="68443" marR="68443" marT="0" marB="0" anchor="ctr"/>
                </a:tc>
                <a:extLst>
                  <a:ext uri="{0D108BD9-81ED-4DB2-BD59-A6C34878D82A}">
                    <a16:rowId xmlns:a16="http://schemas.microsoft.com/office/drawing/2014/main" val="2972668645"/>
                  </a:ext>
                </a:extLst>
              </a:tr>
            </a:tbl>
          </a:graphicData>
        </a:graphic>
      </p:graphicFrame>
      <p:sp>
        <p:nvSpPr>
          <p:cNvPr id="2" name="Título 9">
            <a:extLst>
              <a:ext uri="{FF2B5EF4-FFF2-40B4-BE49-F238E27FC236}">
                <a16:creationId xmlns:a16="http://schemas.microsoft.com/office/drawing/2014/main" id="{9A63A783-D666-8C66-F62A-C7322D8BC084}"/>
              </a:ext>
            </a:extLst>
          </p:cNvPr>
          <p:cNvSpPr>
            <a:spLocks noGrp="1"/>
          </p:cNvSpPr>
          <p:nvPr>
            <p:ph type="title"/>
          </p:nvPr>
        </p:nvSpPr>
        <p:spPr>
          <a:xfrm>
            <a:off x="677334" y="889126"/>
            <a:ext cx="7591942" cy="819192"/>
          </a:xfrm>
        </p:spPr>
        <p:txBody>
          <a:bodyPr>
            <a:noAutofit/>
          </a:bodyPr>
          <a:lstStyle/>
          <a:p>
            <a:r>
              <a:rPr lang="es-ES" sz="2000" b="1" dirty="0"/>
              <a:t>DEMANDA RED CHINAUTA</a:t>
            </a:r>
            <a:br>
              <a:rPr lang="es-ES" sz="2000" dirty="0"/>
            </a:br>
            <a:endParaRPr lang="es-CO" sz="2000" dirty="0"/>
          </a:p>
        </p:txBody>
      </p:sp>
      <p:sp>
        <p:nvSpPr>
          <p:cNvPr id="7" name="CuadroTexto 6">
            <a:extLst>
              <a:ext uri="{FF2B5EF4-FFF2-40B4-BE49-F238E27FC236}">
                <a16:creationId xmlns:a16="http://schemas.microsoft.com/office/drawing/2014/main" id="{1FBAE980-DD20-652A-52D7-E88ED7F68B15}"/>
              </a:ext>
            </a:extLst>
          </p:cNvPr>
          <p:cNvSpPr txBox="1"/>
          <p:nvPr/>
        </p:nvSpPr>
        <p:spPr>
          <a:xfrm>
            <a:off x="677333" y="5255548"/>
            <a:ext cx="10350057" cy="646331"/>
          </a:xfrm>
          <a:prstGeom prst="rect">
            <a:avLst/>
          </a:prstGeom>
          <a:noFill/>
        </p:spPr>
        <p:txBody>
          <a:bodyPr wrap="square">
            <a:spAutoFit/>
          </a:bodyPr>
          <a:lstStyle/>
          <a:p>
            <a:pPr algn="just"/>
            <a:r>
              <a:rPr lang="es-ES" sz="1800" dirty="0">
                <a:latin typeface="Century Schoolbook" panose="02040604050505020304" pitchFamily="18" charset="0"/>
                <a:cs typeface="Times New Roman" panose="02020603050405020304" pitchFamily="18" charset="0"/>
              </a:rPr>
              <a:t>Para el sector de Chinauta se calcula un caudal de 62.35 l/s para un caudal total de la red de </a:t>
            </a:r>
            <a:r>
              <a:rPr lang="es-ES" sz="1800" b="1" dirty="0">
                <a:latin typeface="Century Schoolbook" panose="02040604050505020304" pitchFamily="18" charset="0"/>
                <a:cs typeface="Times New Roman" panose="02020603050405020304" pitchFamily="18" charset="0"/>
              </a:rPr>
              <a:t>582.95 L/s </a:t>
            </a:r>
            <a:r>
              <a:rPr lang="es-ES" sz="1800" dirty="0">
                <a:latin typeface="Century Schoolbook" panose="02040604050505020304" pitchFamily="18" charset="0"/>
                <a:cs typeface="Times New Roman" panose="02020603050405020304" pitchFamily="18" charset="0"/>
              </a:rPr>
              <a:t>incluyendo el caudal de la venta.</a:t>
            </a:r>
          </a:p>
        </p:txBody>
      </p:sp>
    </p:spTree>
    <p:extLst>
      <p:ext uri="{BB962C8B-B14F-4D97-AF65-F5344CB8AC3E}">
        <p14:creationId xmlns:p14="http://schemas.microsoft.com/office/powerpoint/2010/main" val="772168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7</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PLANTEAMIENTO GENERAL DEL PROYECTO</a:t>
            </a:r>
          </a:p>
        </p:txBody>
      </p:sp>
      <p:pic>
        <p:nvPicPr>
          <p:cNvPr id="8" name="Imagen 7">
            <a:extLst>
              <a:ext uri="{FF2B5EF4-FFF2-40B4-BE49-F238E27FC236}">
                <a16:creationId xmlns:a16="http://schemas.microsoft.com/office/drawing/2014/main" id="{40972DC9-1D20-2A10-C3A9-ABAB5F4F2B06}"/>
              </a:ext>
            </a:extLst>
          </p:cNvPr>
          <p:cNvPicPr>
            <a:picLocks noChangeAspect="1"/>
          </p:cNvPicPr>
          <p:nvPr/>
        </p:nvPicPr>
        <p:blipFill>
          <a:blip r:embed="rId2"/>
          <a:stretch>
            <a:fillRect/>
          </a:stretch>
        </p:blipFill>
        <p:spPr>
          <a:xfrm>
            <a:off x="3826140" y="1327983"/>
            <a:ext cx="8464672" cy="4586024"/>
          </a:xfrm>
          <a:prstGeom prst="rect">
            <a:avLst/>
          </a:prstGeom>
        </p:spPr>
      </p:pic>
      <p:sp>
        <p:nvSpPr>
          <p:cNvPr id="11" name="Marcador de contenido 10">
            <a:extLst>
              <a:ext uri="{FF2B5EF4-FFF2-40B4-BE49-F238E27FC236}">
                <a16:creationId xmlns:a16="http://schemas.microsoft.com/office/drawing/2014/main" id="{001AA548-AD64-4D9D-8021-33B0E3A4B4B5}"/>
              </a:ext>
            </a:extLst>
          </p:cNvPr>
          <p:cNvSpPr>
            <a:spLocks noGrp="1"/>
          </p:cNvSpPr>
          <p:nvPr>
            <p:ph sz="half" idx="1"/>
          </p:nvPr>
        </p:nvSpPr>
        <p:spPr>
          <a:xfrm>
            <a:off x="1" y="1326350"/>
            <a:ext cx="3601337" cy="4105460"/>
          </a:xfrm>
          <a:ln w="12700">
            <a:noFill/>
          </a:ln>
          <a:effectLst/>
        </p:spPr>
        <p:txBody>
          <a:bodyPr>
            <a:noAutofit/>
          </a:bodyPr>
          <a:lstStyle/>
          <a:p>
            <a:pPr marL="285750" indent="-285750" algn="just">
              <a:lnSpc>
                <a:spcPct val="100000"/>
              </a:lnSpc>
              <a:spcBef>
                <a:spcPts val="400"/>
              </a:spcBef>
              <a:buClr>
                <a:schemeClr val="accent1"/>
              </a:buClr>
              <a:buFont typeface="Arial"/>
              <a:buChar char="•"/>
            </a:pPr>
            <a:r>
              <a:rPr lang="es-CO" sz="1100" b="1" dirty="0">
                <a:latin typeface="Century Schoolbook"/>
              </a:rPr>
              <a:t>Cinco tramos del colector final de La Venta en tubería de 27”</a:t>
            </a:r>
            <a:r>
              <a:rPr lang="es-CO" sz="1100" dirty="0">
                <a:latin typeface="Century Schoolbook"/>
              </a:rPr>
              <a:t>, que conducen al sistema de pretratamiento.</a:t>
            </a:r>
          </a:p>
          <a:p>
            <a:pPr marL="285750" indent="-285750" algn="just">
              <a:lnSpc>
                <a:spcPct val="100000"/>
              </a:lnSpc>
              <a:spcBef>
                <a:spcPts val="400"/>
              </a:spcBef>
              <a:buClr>
                <a:schemeClr val="accent1"/>
              </a:buClr>
              <a:buFont typeface="Arial"/>
              <a:buChar char="•"/>
            </a:pPr>
            <a:endParaRPr lang="es-CO" sz="1100" dirty="0">
              <a:latin typeface="Century Schoolbook"/>
            </a:endParaRPr>
          </a:p>
          <a:p>
            <a:pPr marL="285750" indent="-285750" algn="just">
              <a:lnSpc>
                <a:spcPct val="100000"/>
              </a:lnSpc>
              <a:spcBef>
                <a:spcPts val="400"/>
              </a:spcBef>
              <a:buClr>
                <a:schemeClr val="accent1"/>
              </a:buClr>
              <a:buFont typeface="Arial"/>
              <a:buChar char="•"/>
            </a:pPr>
            <a:r>
              <a:rPr lang="es-CO" sz="1100" b="1" dirty="0">
                <a:latin typeface="Century Schoolbook"/>
              </a:rPr>
              <a:t>Pretratamiento previo al sifón: </a:t>
            </a:r>
            <a:r>
              <a:rPr lang="es-CO" sz="1100" dirty="0">
                <a:latin typeface="Century Schoolbook"/>
              </a:rPr>
              <a:t>canal de entrada, cámara de excesos, rejillas de cribado y desarenador.</a:t>
            </a:r>
          </a:p>
          <a:p>
            <a:pPr marL="285750" indent="-285750" algn="just">
              <a:lnSpc>
                <a:spcPct val="100000"/>
              </a:lnSpc>
              <a:spcBef>
                <a:spcPts val="400"/>
              </a:spcBef>
              <a:buClr>
                <a:schemeClr val="accent1"/>
              </a:buClr>
              <a:buFont typeface="Arial"/>
              <a:buChar char="•"/>
            </a:pPr>
            <a:endParaRPr lang="es-CO" sz="1100" dirty="0">
              <a:latin typeface="Century Schoolbook"/>
            </a:endParaRPr>
          </a:p>
          <a:p>
            <a:pPr marL="285750" indent="-285750" algn="just">
              <a:lnSpc>
                <a:spcPct val="100000"/>
              </a:lnSpc>
              <a:spcBef>
                <a:spcPts val="400"/>
              </a:spcBef>
              <a:buClr>
                <a:schemeClr val="accent1"/>
              </a:buClr>
              <a:buFont typeface="Arial"/>
              <a:buChar char="•"/>
            </a:pPr>
            <a:r>
              <a:rPr lang="es-CO" sz="1100" b="1" dirty="0">
                <a:latin typeface="Century Schoolbook"/>
              </a:rPr>
              <a:t>Sifón invertido: </a:t>
            </a:r>
            <a:r>
              <a:rPr lang="es-CO" sz="1100" dirty="0">
                <a:latin typeface="Century Schoolbook"/>
              </a:rPr>
              <a:t>dos tuberías PEAD 500 mm y 560 mm RDE 13.6, con 3.270,58 m de longitud.</a:t>
            </a:r>
          </a:p>
          <a:p>
            <a:pPr marL="285750" indent="-285750" algn="just">
              <a:lnSpc>
                <a:spcPct val="100000"/>
              </a:lnSpc>
              <a:spcBef>
                <a:spcPts val="400"/>
              </a:spcBef>
              <a:buClr>
                <a:schemeClr val="accent1"/>
              </a:buClr>
              <a:buFont typeface="Arial"/>
              <a:buChar char="•"/>
            </a:pPr>
            <a:endParaRPr lang="es-CO" sz="1100" dirty="0">
              <a:latin typeface="Century Schoolbook"/>
            </a:endParaRPr>
          </a:p>
          <a:p>
            <a:pPr marL="285750" indent="-285750" algn="just">
              <a:lnSpc>
                <a:spcPct val="100000"/>
              </a:lnSpc>
              <a:spcBef>
                <a:spcPts val="400"/>
              </a:spcBef>
              <a:buClr>
                <a:schemeClr val="accent1"/>
              </a:buClr>
              <a:buFont typeface="Arial"/>
              <a:buChar char="•"/>
            </a:pPr>
            <a:r>
              <a:rPr lang="es-CO" sz="1100" b="1" dirty="0">
                <a:latin typeface="Century Schoolbook"/>
              </a:rPr>
              <a:t>Colector principal: </a:t>
            </a:r>
            <a:r>
              <a:rPr lang="es-CO" sz="1100" dirty="0">
                <a:latin typeface="Century Schoolbook"/>
              </a:rPr>
              <a:t>12.467,60 m en 27” PVC Novafort y 329,03 m en 30” PVC Novafort.</a:t>
            </a:r>
          </a:p>
          <a:p>
            <a:pPr marL="285750" indent="-285750" algn="just">
              <a:lnSpc>
                <a:spcPct val="100000"/>
              </a:lnSpc>
              <a:spcBef>
                <a:spcPts val="400"/>
              </a:spcBef>
              <a:buClr>
                <a:schemeClr val="accent1"/>
              </a:buClr>
              <a:buFont typeface="Arial"/>
              <a:buChar char="•"/>
            </a:pPr>
            <a:endParaRPr lang="es-CO" sz="1100" dirty="0">
              <a:latin typeface="Century Schoolbook"/>
            </a:endParaRPr>
          </a:p>
          <a:p>
            <a:pPr marL="285750" indent="-285750" algn="just">
              <a:lnSpc>
                <a:spcPct val="100000"/>
              </a:lnSpc>
              <a:spcBef>
                <a:spcPts val="400"/>
              </a:spcBef>
              <a:buClr>
                <a:schemeClr val="accent1"/>
              </a:buClr>
              <a:buFont typeface="Arial"/>
              <a:buChar char="•"/>
            </a:pPr>
            <a:r>
              <a:rPr lang="es-CO" sz="1100" b="1" dirty="0">
                <a:latin typeface="Century Schoolbook"/>
              </a:rPr>
              <a:t>Cuatro pasos elevados: </a:t>
            </a:r>
            <a:r>
              <a:rPr lang="es-CO" sz="1100" dirty="0">
                <a:latin typeface="Century Schoolbook"/>
              </a:rPr>
              <a:t>en el recorrido del sifón y del colector.</a:t>
            </a:r>
          </a:p>
          <a:p>
            <a:pPr marL="285750" indent="-285750" algn="just">
              <a:lnSpc>
                <a:spcPct val="100000"/>
              </a:lnSpc>
              <a:spcBef>
                <a:spcPts val="400"/>
              </a:spcBef>
              <a:buClr>
                <a:schemeClr val="accent1"/>
              </a:buClr>
              <a:buFont typeface="Arial"/>
              <a:buChar char="•"/>
            </a:pPr>
            <a:r>
              <a:rPr lang="es-CO" sz="1100" b="1" dirty="0">
                <a:latin typeface="Century Schoolbook"/>
              </a:rPr>
              <a:t>Sistema de pretratamiento: </a:t>
            </a:r>
            <a:r>
              <a:rPr lang="es-CO" sz="1100" dirty="0">
                <a:latin typeface="Century Schoolbook"/>
              </a:rPr>
              <a:t>previo a la descarga en el Río Panches.</a:t>
            </a:r>
          </a:p>
          <a:p>
            <a:pPr marL="285750" indent="-285750" algn="just">
              <a:lnSpc>
                <a:spcPct val="100000"/>
              </a:lnSpc>
              <a:spcBef>
                <a:spcPts val="400"/>
              </a:spcBef>
              <a:buClr>
                <a:schemeClr val="accent1"/>
              </a:buClr>
              <a:buFont typeface="Arial"/>
              <a:buChar char="•"/>
            </a:pPr>
            <a:r>
              <a:rPr lang="es-CO" sz="1100" b="1" dirty="0">
                <a:latin typeface="Century Schoolbook"/>
              </a:rPr>
              <a:t>Línea de emisario final: </a:t>
            </a:r>
            <a:r>
              <a:rPr lang="es-CO" sz="1100" dirty="0">
                <a:latin typeface="Century Schoolbook"/>
              </a:rPr>
              <a:t>hasta la estructura de descarga.</a:t>
            </a:r>
          </a:p>
        </p:txBody>
      </p:sp>
    </p:spTree>
    <p:extLst>
      <p:ext uri="{BB962C8B-B14F-4D97-AF65-F5344CB8AC3E}">
        <p14:creationId xmlns:p14="http://schemas.microsoft.com/office/powerpoint/2010/main" val="4240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8</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COLECTOR FINAL LA VENTA</a:t>
            </a:r>
          </a:p>
        </p:txBody>
      </p:sp>
      <p:sp>
        <p:nvSpPr>
          <p:cNvPr id="201" name="Desc"/>
          <p:cNvSpPr txBox="1"/>
          <p:nvPr/>
        </p:nvSpPr>
        <p:spPr>
          <a:xfrm>
            <a:off x="525059" y="4589735"/>
            <a:ext cx="10340453" cy="1403340"/>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Especificaciones técnicas</a:t>
            </a:r>
          </a:p>
          <a:p>
            <a:pPr marL="228600" indent="-228600">
              <a:spcBef>
                <a:spcPts val="400"/>
              </a:spcBef>
              <a:buClr>
                <a:srgbClr val="5FCBEF"/>
              </a:buClr>
              <a:buFont typeface="Arial"/>
              <a:buChar char="●"/>
            </a:pPr>
            <a:r>
              <a:rPr lang="es-CO" sz="1400" dirty="0">
                <a:latin typeface="Century Schoolbook"/>
              </a:rPr>
              <a:t>Inicia en la intersección calle 23 con carrera 83 (confluencia del sector La Venta).</a:t>
            </a:r>
          </a:p>
          <a:p>
            <a:pPr marL="228600" indent="-228600">
              <a:spcBef>
                <a:spcPts val="400"/>
              </a:spcBef>
              <a:buClr>
                <a:srgbClr val="5FCBEF"/>
              </a:buClr>
              <a:buFont typeface="Arial"/>
              <a:buChar char="●"/>
            </a:pPr>
            <a:r>
              <a:rPr lang="es-CO" sz="1400" dirty="0">
                <a:latin typeface="Century Schoolbook"/>
              </a:rPr>
              <a:t>El trazado tiene dos pasos subfluviales.</a:t>
            </a:r>
          </a:p>
          <a:p>
            <a:pPr marL="228600" indent="-228600">
              <a:spcBef>
                <a:spcPts val="400"/>
              </a:spcBef>
              <a:buClr>
                <a:srgbClr val="5FCBEF"/>
              </a:buClr>
              <a:buFont typeface="Arial"/>
              <a:buChar char="●"/>
            </a:pPr>
            <a:r>
              <a:rPr lang="es-CO" sz="1400" dirty="0">
                <a:latin typeface="Century Schoolbook"/>
              </a:rPr>
              <a:t>5 tramos en tubería PVC de 27″; longitud total: 385,97 m.</a:t>
            </a:r>
          </a:p>
          <a:p>
            <a:pPr marL="228600" indent="-228600">
              <a:spcBef>
                <a:spcPts val="400"/>
              </a:spcBef>
              <a:buClr>
                <a:srgbClr val="5FCBEF"/>
              </a:buClr>
              <a:buFont typeface="Arial"/>
              <a:buChar char="●"/>
            </a:pPr>
            <a:r>
              <a:rPr lang="es-CO" sz="1400" dirty="0">
                <a:latin typeface="Century Schoolbook"/>
              </a:rPr>
              <a:t>Conduce al pretratamiento del sifón mediante dos tuberías hacia Chinauta.</a:t>
            </a:r>
          </a:p>
        </p:txBody>
      </p:sp>
      <p:pic>
        <p:nvPicPr>
          <p:cNvPr id="4" name="Imagen 3">
            <a:extLst>
              <a:ext uri="{FF2B5EF4-FFF2-40B4-BE49-F238E27FC236}">
                <a16:creationId xmlns:a16="http://schemas.microsoft.com/office/drawing/2014/main" id="{371CD2DD-307A-9242-8C20-10369AF05AA0}"/>
              </a:ext>
            </a:extLst>
          </p:cNvPr>
          <p:cNvPicPr>
            <a:picLocks noChangeAspect="1"/>
          </p:cNvPicPr>
          <p:nvPr/>
        </p:nvPicPr>
        <p:blipFill>
          <a:blip r:embed="rId2"/>
          <a:stretch>
            <a:fillRect/>
          </a:stretch>
        </p:blipFill>
        <p:spPr>
          <a:xfrm>
            <a:off x="2485138" y="1246460"/>
            <a:ext cx="6105525" cy="3343275"/>
          </a:xfrm>
          <a:prstGeom prst="rect">
            <a:avLst/>
          </a:prstGeom>
        </p:spPr>
      </p:pic>
    </p:spTree>
    <p:extLst>
      <p:ext uri="{BB962C8B-B14F-4D97-AF65-F5344CB8AC3E}">
        <p14:creationId xmlns:p14="http://schemas.microsoft.com/office/powerpoint/2010/main" val="583869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9</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PRETRATAMIENTO DEL SIFÓN INVERTIDO</a:t>
            </a:r>
          </a:p>
        </p:txBody>
      </p:sp>
      <p:sp>
        <p:nvSpPr>
          <p:cNvPr id="201" name="Desc"/>
          <p:cNvSpPr txBox="1"/>
          <p:nvPr/>
        </p:nvSpPr>
        <p:spPr>
          <a:xfrm>
            <a:off x="465513" y="3930564"/>
            <a:ext cx="11395487" cy="1593936"/>
          </a:xfrm>
          <a:prstGeom prst="rect">
            <a:avLst/>
          </a:prstGeom>
          <a:noFill/>
        </p:spPr>
        <p:txBody>
          <a:bodyPr wrap="square" rtlCol="0">
            <a:normAutofit lnSpcReduction="10000"/>
          </a:bodyPr>
          <a:lstStyle/>
          <a:p>
            <a:pPr>
              <a:spcBef>
                <a:spcPts val="600"/>
              </a:spcBef>
              <a:buNone/>
            </a:pPr>
            <a:r>
              <a:rPr lang="es-CO" sz="1600" b="1" dirty="0">
                <a:solidFill>
                  <a:srgbClr val="2E83C3"/>
                </a:solidFill>
                <a:latin typeface="Century Schoolbook"/>
              </a:rPr>
              <a:t>Ubicación</a:t>
            </a:r>
          </a:p>
          <a:p>
            <a:pPr marL="228600" indent="-228600">
              <a:spcBef>
                <a:spcPts val="400"/>
              </a:spcBef>
              <a:buClr>
                <a:srgbClr val="5FCBEF"/>
              </a:buClr>
              <a:buFont typeface="Arial"/>
              <a:buChar char="●"/>
            </a:pPr>
            <a:r>
              <a:rPr lang="es-CO" sz="1400" dirty="0">
                <a:latin typeface="Century Schoolbook"/>
              </a:rPr>
              <a:t>X = 962.219,7 m | Y = 970.528,9 m</a:t>
            </a:r>
          </a:p>
          <a:p>
            <a:pPr>
              <a:spcBef>
                <a:spcPts val="600"/>
              </a:spcBef>
              <a:buNone/>
            </a:pPr>
            <a:r>
              <a:rPr lang="es-CO" sz="1600" b="1" dirty="0">
                <a:solidFill>
                  <a:srgbClr val="2E83C3"/>
                </a:solidFill>
                <a:latin typeface="Century Schoolbook"/>
              </a:rPr>
              <a:t>Especificaciones</a:t>
            </a:r>
          </a:p>
          <a:p>
            <a:pPr marL="228600" indent="-228600">
              <a:spcBef>
                <a:spcPts val="400"/>
              </a:spcBef>
              <a:buClr>
                <a:srgbClr val="5FCBEF"/>
              </a:buClr>
              <a:buFont typeface="Arial"/>
              <a:buChar char="●"/>
            </a:pPr>
            <a:r>
              <a:rPr lang="es-CO" sz="1400" dirty="0">
                <a:latin typeface="Century Schoolbook"/>
              </a:rPr>
              <a:t>Longitud de la estructura: 42,54 m.</a:t>
            </a:r>
          </a:p>
          <a:p>
            <a:pPr marL="228600" indent="-228600">
              <a:spcBef>
                <a:spcPts val="400"/>
              </a:spcBef>
              <a:buClr>
                <a:srgbClr val="5FCBEF"/>
              </a:buClr>
              <a:buFont typeface="Arial"/>
              <a:buChar char="●"/>
            </a:pPr>
            <a:r>
              <a:rPr lang="es-CO" sz="1400" dirty="0">
                <a:latin typeface="Century Schoolbook"/>
              </a:rPr>
              <a:t>Componentes: rejillas de cribado, vertedero Sutro, zona de desarenado, cámara de excesos, cámara de entrada, canal de desarenado y box-culvert de limpieza.</a:t>
            </a:r>
          </a:p>
        </p:txBody>
      </p:sp>
      <p:pic>
        <p:nvPicPr>
          <p:cNvPr id="4" name="Imagen 3">
            <a:extLst>
              <a:ext uri="{FF2B5EF4-FFF2-40B4-BE49-F238E27FC236}">
                <a16:creationId xmlns:a16="http://schemas.microsoft.com/office/drawing/2014/main" id="{CCB36793-2C47-949D-D91F-01C59ADE73B0}"/>
              </a:ext>
            </a:extLst>
          </p:cNvPr>
          <p:cNvPicPr>
            <a:picLocks noChangeAspect="1"/>
          </p:cNvPicPr>
          <p:nvPr/>
        </p:nvPicPr>
        <p:blipFill>
          <a:blip r:embed="rId2"/>
          <a:stretch>
            <a:fillRect/>
          </a:stretch>
        </p:blipFill>
        <p:spPr>
          <a:xfrm>
            <a:off x="1139824" y="1333500"/>
            <a:ext cx="8372475" cy="2393965"/>
          </a:xfrm>
          <a:prstGeom prst="rect">
            <a:avLst/>
          </a:prstGeom>
        </p:spPr>
      </p:pic>
    </p:spTree>
    <p:extLst>
      <p:ext uri="{BB962C8B-B14F-4D97-AF65-F5344CB8AC3E}">
        <p14:creationId xmlns:p14="http://schemas.microsoft.com/office/powerpoint/2010/main" val="510572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SIFÓN INVERTIDO</a:t>
            </a:r>
          </a:p>
        </p:txBody>
      </p:sp>
      <p:sp>
        <p:nvSpPr>
          <p:cNvPr id="201" name="Desc"/>
          <p:cNvSpPr txBox="1"/>
          <p:nvPr/>
        </p:nvSpPr>
        <p:spPr>
          <a:xfrm>
            <a:off x="7620000" y="1143000"/>
            <a:ext cx="4241000" cy="4381500"/>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Trazado y dimensiones</a:t>
            </a:r>
          </a:p>
          <a:p>
            <a:pPr marL="228600" indent="-228600">
              <a:spcBef>
                <a:spcPts val="400"/>
              </a:spcBef>
              <a:buClr>
                <a:srgbClr val="5FCBEF"/>
              </a:buClr>
              <a:buFont typeface="Arial"/>
              <a:buChar char="●"/>
            </a:pPr>
            <a:r>
              <a:rPr lang="es-CO" sz="1400" dirty="0">
                <a:latin typeface="Century Schoolbook"/>
              </a:rPr>
              <a:t>Conecta el pretratamiento de La Venta con la vía Los Ocobos en Chinauta.</a:t>
            </a:r>
          </a:p>
          <a:p>
            <a:pPr marL="228600" indent="-228600">
              <a:spcBef>
                <a:spcPts val="400"/>
              </a:spcBef>
              <a:buClr>
                <a:srgbClr val="5FCBEF"/>
              </a:buClr>
              <a:buFont typeface="Arial"/>
              <a:buChar char="●"/>
            </a:pPr>
            <a:r>
              <a:rPr lang="es-CO" sz="1400" dirty="0">
                <a:latin typeface="Century Schoolbook"/>
              </a:rPr>
              <a:t>Extensión: 3.570,58 m.</a:t>
            </a:r>
          </a:p>
          <a:p>
            <a:pPr marL="228600" indent="-228600">
              <a:spcBef>
                <a:spcPts val="400"/>
              </a:spcBef>
              <a:buClr>
                <a:srgbClr val="5FCBEF"/>
              </a:buClr>
              <a:buFont typeface="Arial"/>
              <a:buChar char="●"/>
            </a:pPr>
            <a:r>
              <a:rPr lang="es-CO" sz="1400" dirty="0">
                <a:latin typeface="Century Schoolbook"/>
              </a:rPr>
              <a:t>Dos tuberías paralelas: PEAD 500 mm RDE 13,5 y PEAD 560 mm RDE 13,5.</a:t>
            </a:r>
          </a:p>
          <a:p>
            <a:pPr marL="228600" indent="-228600">
              <a:spcBef>
                <a:spcPts val="400"/>
              </a:spcBef>
              <a:buClr>
                <a:srgbClr val="5FCBEF"/>
              </a:buClr>
              <a:buFont typeface="Arial"/>
              <a:buChar char="●"/>
            </a:pPr>
            <a:r>
              <a:rPr lang="es-CO" sz="1400" dirty="0">
                <a:latin typeface="Century Schoolbook"/>
              </a:rPr>
              <a:t>Incluye un paso elevado de 40 m en su recorrido.</a:t>
            </a:r>
          </a:p>
          <a:p>
            <a:pPr marL="228600" indent="-228600">
              <a:spcBef>
                <a:spcPts val="400"/>
              </a:spcBef>
              <a:buClr>
                <a:srgbClr val="5FCBEF"/>
              </a:buClr>
              <a:buFont typeface="Arial"/>
              <a:buChar char="●"/>
            </a:pPr>
            <a:r>
              <a:rPr lang="es-CO" sz="1400" dirty="0">
                <a:latin typeface="Century Schoolbook"/>
              </a:rPr>
              <a:t>Coordenada del paso elevado: X=962.289,41 m , Y=970.172,69 m.</a:t>
            </a:r>
          </a:p>
          <a:p>
            <a:pPr marL="228600" indent="-228600">
              <a:spcBef>
                <a:spcPts val="400"/>
              </a:spcBef>
              <a:buClr>
                <a:srgbClr val="5FCBEF"/>
              </a:buClr>
              <a:buFont typeface="Arial"/>
              <a:buChar char="●"/>
            </a:pPr>
            <a:r>
              <a:rPr lang="es-CO" sz="1400" dirty="0">
                <a:latin typeface="Century Schoolbook"/>
              </a:rPr>
              <a:t>Coordenada del Cruce Vial: : X=962.492,48 m , Y=969.891,60 m.</a:t>
            </a:r>
          </a:p>
          <a:p>
            <a:pPr marL="228600" indent="-228600">
              <a:spcBef>
                <a:spcPts val="400"/>
              </a:spcBef>
              <a:buClr>
                <a:srgbClr val="5FCBEF"/>
              </a:buClr>
              <a:buFont typeface="Arial"/>
              <a:buChar char="●"/>
            </a:pPr>
            <a:r>
              <a:rPr lang="es-CO" sz="1400" dirty="0">
                <a:latin typeface="Century Schoolbook"/>
              </a:rPr>
              <a:t>El trazado tiene dos pasos subfluviales</a:t>
            </a:r>
          </a:p>
        </p:txBody>
      </p:sp>
      <p:pic>
        <p:nvPicPr>
          <p:cNvPr id="3" name="Imagen 2">
            <a:extLst>
              <a:ext uri="{FF2B5EF4-FFF2-40B4-BE49-F238E27FC236}">
                <a16:creationId xmlns:a16="http://schemas.microsoft.com/office/drawing/2014/main" id="{09236459-D413-18A1-E4F1-0E341BEEF04F}"/>
              </a:ext>
            </a:extLst>
          </p:cNvPr>
          <p:cNvPicPr>
            <a:picLocks noChangeAspect="1"/>
          </p:cNvPicPr>
          <p:nvPr/>
        </p:nvPicPr>
        <p:blipFill>
          <a:blip r:embed="rId2"/>
          <a:stretch>
            <a:fillRect/>
          </a:stretch>
        </p:blipFill>
        <p:spPr>
          <a:xfrm>
            <a:off x="423862" y="1035596"/>
            <a:ext cx="6766984" cy="4627812"/>
          </a:xfrm>
          <a:prstGeom prst="rect">
            <a:avLst/>
          </a:prstGeom>
        </p:spPr>
      </p:pic>
    </p:spTree>
    <p:extLst>
      <p:ext uri="{BB962C8B-B14F-4D97-AF65-F5344CB8AC3E}">
        <p14:creationId xmlns:p14="http://schemas.microsoft.com/office/powerpoint/2010/main" val="358202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02B0FA1E-A618-4F80-87DF-36FED193FFEF}"/>
              </a:ext>
            </a:extLst>
          </p:cNvPr>
          <p:cNvGrpSpPr/>
          <p:nvPr/>
        </p:nvGrpSpPr>
        <p:grpSpPr>
          <a:xfrm>
            <a:off x="930584" y="1647750"/>
            <a:ext cx="9824501" cy="4787198"/>
            <a:chOff x="1141569" y="1237955"/>
            <a:chExt cx="9031767" cy="5305404"/>
          </a:xfrm>
        </p:grpSpPr>
        <p:pic>
          <p:nvPicPr>
            <p:cNvPr id="11" name="Imagen 10">
              <a:extLst>
                <a:ext uri="{FF2B5EF4-FFF2-40B4-BE49-F238E27FC236}">
                  <a16:creationId xmlns:a16="http://schemas.microsoft.com/office/drawing/2014/main" id="{0E6FB4F0-C612-4CCD-8B08-9EDCCA8C6BD4}"/>
                </a:ext>
              </a:extLst>
            </p:cNvPr>
            <p:cNvPicPr>
              <a:picLocks noChangeAspect="1"/>
            </p:cNvPicPr>
            <p:nvPr/>
          </p:nvPicPr>
          <p:blipFill>
            <a:blip r:embed="rId2"/>
            <a:stretch>
              <a:fillRect/>
            </a:stretch>
          </p:blipFill>
          <p:spPr>
            <a:xfrm>
              <a:off x="1704276" y="4023359"/>
              <a:ext cx="7306308" cy="2520000"/>
            </a:xfrm>
            <a:prstGeom prst="rect">
              <a:avLst/>
            </a:prstGeom>
          </p:spPr>
        </p:pic>
        <p:pic>
          <p:nvPicPr>
            <p:cNvPr id="12" name="Imagen 11">
              <a:extLst>
                <a:ext uri="{FF2B5EF4-FFF2-40B4-BE49-F238E27FC236}">
                  <a16:creationId xmlns:a16="http://schemas.microsoft.com/office/drawing/2014/main" id="{A0E5BAD4-F75F-4E19-A358-D5BDA7724B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1569" y="1237956"/>
              <a:ext cx="1417500" cy="2520000"/>
            </a:xfrm>
            <a:prstGeom prst="rect">
              <a:avLst/>
            </a:prstGeom>
            <a:ln>
              <a:solidFill>
                <a:schemeClr val="tx1"/>
              </a:solidFill>
            </a:ln>
          </p:spPr>
        </p:pic>
        <p:cxnSp>
          <p:nvCxnSpPr>
            <p:cNvPr id="14" name="Conector: angular 13">
              <a:extLst>
                <a:ext uri="{FF2B5EF4-FFF2-40B4-BE49-F238E27FC236}">
                  <a16:creationId xmlns:a16="http://schemas.microsoft.com/office/drawing/2014/main" id="{5B8C05D3-D389-4B73-987E-009A31A170B1}"/>
                </a:ext>
              </a:extLst>
            </p:cNvPr>
            <p:cNvCxnSpPr>
              <a:cxnSpLocks/>
              <a:stCxn id="12" idx="2"/>
            </p:cNvCxnSpPr>
            <p:nvPr/>
          </p:nvCxnSpPr>
          <p:spPr>
            <a:xfrm rot="16200000" flipH="1">
              <a:off x="1742028" y="3866246"/>
              <a:ext cx="504555" cy="287973"/>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n 15">
              <a:extLst>
                <a:ext uri="{FF2B5EF4-FFF2-40B4-BE49-F238E27FC236}">
                  <a16:creationId xmlns:a16="http://schemas.microsoft.com/office/drawing/2014/main" id="{4884BEA2-76E4-42C2-A4BD-C52BB523F4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7512" y="1237955"/>
              <a:ext cx="1417500" cy="2520000"/>
            </a:xfrm>
            <a:prstGeom prst="rect">
              <a:avLst/>
            </a:prstGeom>
            <a:ln>
              <a:solidFill>
                <a:schemeClr val="tx1"/>
              </a:solidFill>
            </a:ln>
          </p:spPr>
        </p:pic>
        <p:sp>
          <p:nvSpPr>
            <p:cNvPr id="17" name="AutoShape 4">
              <a:extLst>
                <a:ext uri="{FF2B5EF4-FFF2-40B4-BE49-F238E27FC236}">
                  <a16:creationId xmlns:a16="http://schemas.microsoft.com/office/drawing/2014/main" id="{36E77112-AEAE-470E-9E46-050F1937B9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9" name="Imagen 18">
              <a:extLst>
                <a:ext uri="{FF2B5EF4-FFF2-40B4-BE49-F238E27FC236}">
                  <a16:creationId xmlns:a16="http://schemas.microsoft.com/office/drawing/2014/main" id="{3ACED077-F571-47DE-8CE0-E631DE5515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8209" y="1237955"/>
              <a:ext cx="1417500" cy="2520000"/>
            </a:xfrm>
            <a:prstGeom prst="rect">
              <a:avLst/>
            </a:prstGeom>
            <a:ln>
              <a:solidFill>
                <a:schemeClr val="tx1"/>
              </a:solidFill>
            </a:ln>
          </p:spPr>
        </p:pic>
        <p:cxnSp>
          <p:nvCxnSpPr>
            <p:cNvPr id="20" name="Conector recto de flecha 19">
              <a:extLst>
                <a:ext uri="{FF2B5EF4-FFF2-40B4-BE49-F238E27FC236}">
                  <a16:creationId xmlns:a16="http://schemas.microsoft.com/office/drawing/2014/main" id="{868F4F3A-B933-4A3A-8130-9DC36D0D1782}"/>
                </a:ext>
              </a:extLst>
            </p:cNvPr>
            <p:cNvCxnSpPr>
              <a:cxnSpLocks/>
              <a:stCxn id="19" idx="2"/>
            </p:cNvCxnSpPr>
            <p:nvPr/>
          </p:nvCxnSpPr>
          <p:spPr>
            <a:xfrm>
              <a:off x="3896959" y="3757955"/>
              <a:ext cx="0" cy="20660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angular 20">
              <a:extLst>
                <a:ext uri="{FF2B5EF4-FFF2-40B4-BE49-F238E27FC236}">
                  <a16:creationId xmlns:a16="http://schemas.microsoft.com/office/drawing/2014/main" id="{B79507C0-1A6E-463D-A28F-D48B6E82D18C}"/>
                </a:ext>
              </a:extLst>
            </p:cNvPr>
            <p:cNvCxnSpPr>
              <a:cxnSpLocks/>
              <a:stCxn id="16" idx="2"/>
            </p:cNvCxnSpPr>
            <p:nvPr/>
          </p:nvCxnSpPr>
          <p:spPr>
            <a:xfrm rot="5400000">
              <a:off x="4648810" y="4466575"/>
              <a:ext cx="2066072" cy="648832"/>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68784EF8-645B-4405-92CE-1A84C32297AF}"/>
                </a:ext>
              </a:extLst>
            </p:cNvPr>
            <p:cNvSpPr txBox="1"/>
            <p:nvPr/>
          </p:nvSpPr>
          <p:spPr>
            <a:xfrm>
              <a:off x="7847832" y="3434789"/>
              <a:ext cx="2325504" cy="646331"/>
            </a:xfrm>
            <a:prstGeom prst="rect">
              <a:avLst/>
            </a:prstGeom>
            <a:noFill/>
          </p:spPr>
          <p:txBody>
            <a:bodyPr wrap="square" rtlCol="0">
              <a:spAutoFit/>
            </a:bodyPr>
            <a:lstStyle/>
            <a:p>
              <a:pPr algn="ctr"/>
              <a:r>
                <a:rPr lang="es-MX" dirty="0"/>
                <a:t>Estructura de quiebre de presión</a:t>
              </a:r>
              <a:endParaRPr lang="es-CO" dirty="0"/>
            </a:p>
          </p:txBody>
        </p:sp>
        <p:cxnSp>
          <p:nvCxnSpPr>
            <p:cNvPr id="23" name="Conector: angular 22">
              <a:extLst>
                <a:ext uri="{FF2B5EF4-FFF2-40B4-BE49-F238E27FC236}">
                  <a16:creationId xmlns:a16="http://schemas.microsoft.com/office/drawing/2014/main" id="{B4601C73-8CF1-4A56-B008-EAF2E094161B}"/>
                </a:ext>
              </a:extLst>
            </p:cNvPr>
            <p:cNvCxnSpPr>
              <a:stCxn id="22" idx="2"/>
            </p:cNvCxnSpPr>
            <p:nvPr/>
          </p:nvCxnSpPr>
          <p:spPr>
            <a:xfrm rot="5400000">
              <a:off x="8086265" y="4224455"/>
              <a:ext cx="1067655" cy="78098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Marcador de texto 10">
            <a:extLst>
              <a:ext uri="{FF2B5EF4-FFF2-40B4-BE49-F238E27FC236}">
                <a16:creationId xmlns:a16="http://schemas.microsoft.com/office/drawing/2014/main" id="{F74700BC-4716-496A-9FD0-745FDB91622A}"/>
              </a:ext>
            </a:extLst>
          </p:cNvPr>
          <p:cNvSpPr txBox="1">
            <a:spLocks/>
          </p:cNvSpPr>
          <p:nvPr/>
        </p:nvSpPr>
        <p:spPr>
          <a:xfrm>
            <a:off x="224660" y="733026"/>
            <a:ext cx="9615626" cy="432789"/>
          </a:xfrm>
          <a:prstGeom prst="rect">
            <a:avLst/>
          </a:prstGeom>
        </p:spPr>
        <p:txBody>
          <a:bodyPr/>
          <a:lstStyle>
            <a:lvl1pPr marL="228600" indent="-228600" algn="ctr" defTabSz="914400" rtl="0" eaLnBrk="1" latinLnBrk="0" hangingPunct="1">
              <a:lnSpc>
                <a:spcPct val="90000"/>
              </a:lnSpc>
              <a:spcBef>
                <a:spcPts val="1000"/>
              </a:spcBef>
              <a:buFont typeface="Arial" panose="020B0604020202020204" pitchFamily="34" charset="0"/>
              <a:buChar char="•"/>
              <a:defRPr sz="2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defTabSz="457200">
              <a:spcBef>
                <a:spcPct val="0"/>
              </a:spcBef>
              <a:buClr>
                <a:schemeClr val="accent1"/>
              </a:buClr>
              <a:buSzPct val="80000"/>
              <a:buNone/>
            </a:pPr>
            <a:r>
              <a:rPr lang="es-CO" sz="2400" dirty="0">
                <a:solidFill>
                  <a:schemeClr val="accent2"/>
                </a:solidFill>
                <a:latin typeface="+mj-lt"/>
                <a:ea typeface="+mj-ea"/>
                <a:cs typeface="+mj-cs"/>
              </a:rPr>
              <a:t>Sifón Invertido Conexión Chinauta Fusagasugá </a:t>
            </a:r>
          </a:p>
        </p:txBody>
      </p:sp>
    </p:spTree>
    <p:extLst>
      <p:ext uri="{BB962C8B-B14F-4D97-AF65-F5344CB8AC3E}">
        <p14:creationId xmlns:p14="http://schemas.microsoft.com/office/powerpoint/2010/main" val="1601706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9">
            <a:extLst>
              <a:ext uri="{FF2B5EF4-FFF2-40B4-BE49-F238E27FC236}">
                <a16:creationId xmlns:a16="http://schemas.microsoft.com/office/drawing/2014/main" id="{AE615C62-8FFF-3ABC-BE53-ECD29FDEB36F}"/>
              </a:ext>
            </a:extLst>
          </p:cNvPr>
          <p:cNvSpPr txBox="1">
            <a:spLocks/>
          </p:cNvSpPr>
          <p:nvPr/>
        </p:nvSpPr>
        <p:spPr>
          <a:xfrm>
            <a:off x="828174" y="703963"/>
            <a:ext cx="7591942" cy="764893"/>
          </a:xfrm>
          <a:prstGeom prst="rect">
            <a:avLst/>
          </a:prstGeom>
        </p:spPr>
        <p:txBody>
          <a:bodyPr>
            <a:noAutofit/>
          </a:bodyPr>
          <a:lst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dirty="0"/>
              <a:t>DISEÑO PROYECTADO TOTALIDAD ALCANTARILLADO CHINAUTA</a:t>
            </a:r>
            <a:br>
              <a:rPr lang="es-ES" sz="2000" dirty="0"/>
            </a:br>
            <a:endParaRPr lang="es-CO" sz="2000" dirty="0"/>
          </a:p>
        </p:txBody>
      </p:sp>
      <p:graphicFrame>
        <p:nvGraphicFramePr>
          <p:cNvPr id="4" name="Tabla 3">
            <a:extLst>
              <a:ext uri="{FF2B5EF4-FFF2-40B4-BE49-F238E27FC236}">
                <a16:creationId xmlns:a16="http://schemas.microsoft.com/office/drawing/2014/main" id="{A9A3AC7A-1C8A-407F-91DA-66D7C3A64839}"/>
              </a:ext>
            </a:extLst>
          </p:cNvPr>
          <p:cNvGraphicFramePr>
            <a:graphicFrameLocks noGrp="1"/>
          </p:cNvGraphicFramePr>
          <p:nvPr/>
        </p:nvGraphicFramePr>
        <p:xfrm>
          <a:off x="230766" y="2788338"/>
          <a:ext cx="5410200" cy="891540"/>
        </p:xfrm>
        <a:graphic>
          <a:graphicData uri="http://schemas.openxmlformats.org/drawingml/2006/table">
            <a:tbl>
              <a:tblPr firstRow="1">
                <a:tableStyleId>{5C22544A-7EE6-4342-B048-85BDC9FD1C3A}</a:tableStyleId>
              </a:tblPr>
              <a:tblGrid>
                <a:gridCol w="3886200">
                  <a:extLst>
                    <a:ext uri="{9D8B030D-6E8A-4147-A177-3AD203B41FA5}">
                      <a16:colId xmlns:a16="http://schemas.microsoft.com/office/drawing/2014/main" val="3781730583"/>
                    </a:ext>
                  </a:extLst>
                </a:gridCol>
                <a:gridCol w="762000">
                  <a:extLst>
                    <a:ext uri="{9D8B030D-6E8A-4147-A177-3AD203B41FA5}">
                      <a16:colId xmlns:a16="http://schemas.microsoft.com/office/drawing/2014/main" val="2972460985"/>
                    </a:ext>
                  </a:extLst>
                </a:gridCol>
                <a:gridCol w="762000">
                  <a:extLst>
                    <a:ext uri="{9D8B030D-6E8A-4147-A177-3AD203B41FA5}">
                      <a16:colId xmlns:a16="http://schemas.microsoft.com/office/drawing/2014/main" val="996751230"/>
                    </a:ext>
                  </a:extLst>
                </a:gridCol>
              </a:tblGrid>
              <a:tr h="114300">
                <a:tc>
                  <a:txBody>
                    <a:bodyPr/>
                    <a:lstStyle/>
                    <a:p>
                      <a:pPr algn="ctr" fontAlgn="ctr"/>
                      <a:r>
                        <a:rPr lang="es-CO" sz="1400" u="none" strike="noStrike" dirty="0">
                          <a:solidFill>
                            <a:schemeClr val="tx1"/>
                          </a:solidFill>
                          <a:effectLst/>
                        </a:rPr>
                        <a:t>SUMINISTRO TUBERIA</a:t>
                      </a:r>
                      <a:endParaRPr lang="es-CO" sz="1400" b="1" i="0" u="none" strike="noStrike" dirty="0">
                        <a:solidFill>
                          <a:schemeClr val="tx1"/>
                        </a:solidFill>
                        <a:effectLst/>
                        <a:latin typeface="Tahoma" panose="020B0604030504040204" pitchFamily="34" charset="0"/>
                      </a:endParaRPr>
                    </a:p>
                  </a:txBody>
                  <a:tcPr marL="9525" marR="9525" marT="9525" marB="0" anchor="ctr"/>
                </a:tc>
                <a:tc>
                  <a:txBody>
                    <a:bodyPr/>
                    <a:lstStyle/>
                    <a:p>
                      <a:pPr algn="ctr" fontAlgn="ctr"/>
                      <a:r>
                        <a:rPr lang="es-CO" sz="1400" u="none" strike="noStrike" dirty="0">
                          <a:solidFill>
                            <a:schemeClr val="tx1"/>
                          </a:solidFill>
                          <a:effectLst/>
                        </a:rPr>
                        <a:t>UNIDAD</a:t>
                      </a:r>
                      <a:endParaRPr lang="es-CO" sz="1400" b="1" i="0" u="none" strike="noStrike" dirty="0">
                        <a:solidFill>
                          <a:schemeClr val="tx1"/>
                        </a:solidFill>
                        <a:effectLst/>
                        <a:latin typeface="Tahoma" panose="020B0604030504040204" pitchFamily="34" charset="0"/>
                      </a:endParaRPr>
                    </a:p>
                  </a:txBody>
                  <a:tcPr marL="9525" marR="9525" marT="9525" marB="0" anchor="ctr"/>
                </a:tc>
                <a:tc>
                  <a:txBody>
                    <a:bodyPr/>
                    <a:lstStyle/>
                    <a:p>
                      <a:pPr algn="ctr" fontAlgn="ctr"/>
                      <a:r>
                        <a:rPr lang="es-ES" sz="1400" b="1" i="0" u="none" strike="noStrike" dirty="0">
                          <a:solidFill>
                            <a:schemeClr val="tx1"/>
                          </a:solidFill>
                          <a:effectLst/>
                          <a:latin typeface="Tahoma" panose="020B0604030504040204" pitchFamily="34" charset="0"/>
                        </a:rPr>
                        <a:t>V</a:t>
                      </a:r>
                      <a:r>
                        <a:rPr lang="es-CO" sz="1400" b="1" i="0" u="none" strike="noStrike" dirty="0">
                          <a:solidFill>
                            <a:schemeClr val="tx1"/>
                          </a:solidFill>
                          <a:effectLst/>
                          <a:latin typeface="Trebuchet MS (Cuerpo)"/>
                        </a:rPr>
                        <a:t>ALOR</a:t>
                      </a:r>
                    </a:p>
                  </a:txBody>
                  <a:tcPr marL="9525" marR="9525" marT="9525" marB="0" anchor="ctr"/>
                </a:tc>
                <a:extLst>
                  <a:ext uri="{0D108BD9-81ED-4DB2-BD59-A6C34878D82A}">
                    <a16:rowId xmlns:a16="http://schemas.microsoft.com/office/drawing/2014/main" val="399970230"/>
                  </a:ext>
                </a:extLst>
              </a:tr>
              <a:tr h="190500">
                <a:tc>
                  <a:txBody>
                    <a:bodyPr/>
                    <a:lstStyle/>
                    <a:p>
                      <a:pPr algn="ctr" fontAlgn="ctr"/>
                      <a:r>
                        <a:rPr lang="es-ES" sz="1400" u="none" strike="noStrike">
                          <a:effectLst/>
                        </a:rPr>
                        <a:t>TUBERÍA PVC ALCANTARILLADO ø 8"</a:t>
                      </a:r>
                      <a:endParaRPr lang="es-ES" sz="1400" b="0" i="0" u="none" strike="noStrike">
                        <a:solidFill>
                          <a:srgbClr val="0D0D0D"/>
                        </a:solidFill>
                        <a:effectLst/>
                        <a:latin typeface="Tahoma" panose="020B0604030504040204" pitchFamily="34" charset="0"/>
                      </a:endParaRPr>
                    </a:p>
                  </a:txBody>
                  <a:tcPr marL="9525" marR="9525" marT="9525" marB="0" anchor="ctr"/>
                </a:tc>
                <a:tc>
                  <a:txBody>
                    <a:bodyPr/>
                    <a:lstStyle/>
                    <a:p>
                      <a:pPr algn="ctr" fontAlgn="ctr"/>
                      <a:r>
                        <a:rPr lang="es-CO" sz="1400" u="none" strike="noStrike">
                          <a:effectLst/>
                        </a:rPr>
                        <a:t>ML</a:t>
                      </a:r>
                      <a:endParaRPr lang="es-CO" sz="1400" b="0" i="0" u="none" strike="noStrike">
                        <a:solidFill>
                          <a:srgbClr val="0D0D0D"/>
                        </a:solidFill>
                        <a:effectLst/>
                        <a:latin typeface="Tahoma" panose="020B0604030504040204" pitchFamily="34" charset="0"/>
                      </a:endParaRPr>
                    </a:p>
                  </a:txBody>
                  <a:tcPr marL="9525" marR="9525" marT="9525" marB="0" anchor="ctr"/>
                </a:tc>
                <a:tc>
                  <a:txBody>
                    <a:bodyPr/>
                    <a:lstStyle/>
                    <a:p>
                      <a:pPr algn="ctr" fontAlgn="ctr"/>
                      <a:r>
                        <a:rPr lang="es-CO" sz="1400" u="none" strike="noStrike" dirty="0">
                          <a:effectLst/>
                        </a:rPr>
                        <a:t>36447.65</a:t>
                      </a:r>
                      <a:endParaRPr lang="es-CO" sz="1400" b="0" i="0" u="none" strike="noStrike" dirty="0">
                        <a:solidFill>
                          <a:srgbClr val="000000"/>
                        </a:solidFill>
                        <a:effectLst/>
                        <a:latin typeface="Tahoma" panose="020B0604030504040204" pitchFamily="34" charset="0"/>
                      </a:endParaRPr>
                    </a:p>
                  </a:txBody>
                  <a:tcPr marL="9525" marR="9525" marT="9525" marB="0" anchor="ctr"/>
                </a:tc>
                <a:extLst>
                  <a:ext uri="{0D108BD9-81ED-4DB2-BD59-A6C34878D82A}">
                    <a16:rowId xmlns:a16="http://schemas.microsoft.com/office/drawing/2014/main" val="3375922313"/>
                  </a:ext>
                </a:extLst>
              </a:tr>
              <a:tr h="190500">
                <a:tc>
                  <a:txBody>
                    <a:bodyPr/>
                    <a:lstStyle/>
                    <a:p>
                      <a:pPr algn="ctr" fontAlgn="ctr"/>
                      <a:r>
                        <a:rPr lang="es-ES" sz="1400" u="none" strike="noStrike" dirty="0">
                          <a:effectLst/>
                        </a:rPr>
                        <a:t>TUBERÍA PVC ALCANTARILLADO ø 27"</a:t>
                      </a:r>
                      <a:endParaRPr lang="es-ES" sz="1400" b="0" i="0" u="none" strike="noStrike" dirty="0">
                        <a:solidFill>
                          <a:srgbClr val="0D0D0D"/>
                        </a:solidFill>
                        <a:effectLst/>
                        <a:latin typeface="Tahoma" panose="020B0604030504040204" pitchFamily="34" charset="0"/>
                      </a:endParaRPr>
                    </a:p>
                  </a:txBody>
                  <a:tcPr marL="9525" marR="9525" marT="9525" marB="0" anchor="ctr"/>
                </a:tc>
                <a:tc>
                  <a:txBody>
                    <a:bodyPr/>
                    <a:lstStyle/>
                    <a:p>
                      <a:pPr algn="ctr" fontAlgn="ctr"/>
                      <a:r>
                        <a:rPr lang="es-CO" sz="1400" u="none" strike="noStrike">
                          <a:effectLst/>
                        </a:rPr>
                        <a:t>ML</a:t>
                      </a:r>
                      <a:endParaRPr lang="es-CO" sz="1400" b="0" i="0" u="none" strike="noStrike">
                        <a:solidFill>
                          <a:srgbClr val="0D0D0D"/>
                        </a:solidFill>
                        <a:effectLst/>
                        <a:latin typeface="Tahoma" panose="020B0604030504040204" pitchFamily="34" charset="0"/>
                      </a:endParaRPr>
                    </a:p>
                  </a:txBody>
                  <a:tcPr marL="9525" marR="9525" marT="9525" marB="0" anchor="ctr"/>
                </a:tc>
                <a:tc>
                  <a:txBody>
                    <a:bodyPr/>
                    <a:lstStyle/>
                    <a:p>
                      <a:pPr algn="ctr" fontAlgn="ctr"/>
                      <a:r>
                        <a:rPr lang="es-MX" sz="1400" b="0" i="0" u="none" strike="noStrike" dirty="0">
                          <a:solidFill>
                            <a:srgbClr val="000000"/>
                          </a:solidFill>
                          <a:effectLst/>
                          <a:latin typeface="Tahoma" panose="020B0604030504040204" pitchFamily="34" charset="0"/>
                        </a:rPr>
                        <a:t>1</a:t>
                      </a:r>
                      <a:r>
                        <a:rPr lang="es-CO" sz="1400" b="0" i="0" u="none" strike="noStrike" dirty="0">
                          <a:solidFill>
                            <a:srgbClr val="000000"/>
                          </a:solidFill>
                          <a:effectLst/>
                          <a:latin typeface="Tahoma" panose="020B0604030504040204" pitchFamily="34" charset="0"/>
                        </a:rPr>
                        <a:t>2467.60</a:t>
                      </a:r>
                    </a:p>
                  </a:txBody>
                  <a:tcPr marL="9525" marR="9525" marT="9525" marB="0" anchor="ctr"/>
                </a:tc>
                <a:extLst>
                  <a:ext uri="{0D108BD9-81ED-4DB2-BD59-A6C34878D82A}">
                    <a16:rowId xmlns:a16="http://schemas.microsoft.com/office/drawing/2014/main" val="2504656174"/>
                  </a:ext>
                </a:extLst>
              </a:tr>
              <a:tr h="190500">
                <a:tc>
                  <a:txBody>
                    <a:bodyPr/>
                    <a:lstStyle/>
                    <a:p>
                      <a:pPr algn="ctr" fontAlgn="ctr"/>
                      <a:r>
                        <a:rPr lang="es-ES" sz="1400" u="none" strike="noStrike" dirty="0">
                          <a:effectLst/>
                        </a:rPr>
                        <a:t>TUBERÍA PVC ALCANTARILLADO ø 30"</a:t>
                      </a:r>
                      <a:endParaRPr lang="es-ES" sz="1400" b="0" i="0" u="none" strike="noStrike" dirty="0">
                        <a:solidFill>
                          <a:srgbClr val="0D0D0D"/>
                        </a:solidFill>
                        <a:effectLst/>
                        <a:latin typeface="Tahoma" panose="020B0604030504040204" pitchFamily="34" charset="0"/>
                      </a:endParaRPr>
                    </a:p>
                  </a:txBody>
                  <a:tcPr marL="9525" marR="9525" marT="9525" marB="0" anchor="ctr"/>
                </a:tc>
                <a:tc>
                  <a:txBody>
                    <a:bodyPr/>
                    <a:lstStyle/>
                    <a:p>
                      <a:pPr algn="ctr" fontAlgn="ctr"/>
                      <a:r>
                        <a:rPr lang="es-CO" sz="1400" u="none" strike="noStrike">
                          <a:effectLst/>
                        </a:rPr>
                        <a:t>ML</a:t>
                      </a:r>
                      <a:endParaRPr lang="es-CO" sz="1400" b="0" i="0" u="none" strike="noStrike">
                        <a:solidFill>
                          <a:srgbClr val="0D0D0D"/>
                        </a:solidFill>
                        <a:effectLst/>
                        <a:latin typeface="Tahoma" panose="020B0604030504040204" pitchFamily="34" charset="0"/>
                      </a:endParaRPr>
                    </a:p>
                  </a:txBody>
                  <a:tcPr marL="9525" marR="9525" marT="9525" marB="0" anchor="ctr"/>
                </a:tc>
                <a:tc>
                  <a:txBody>
                    <a:bodyPr/>
                    <a:lstStyle/>
                    <a:p>
                      <a:pPr algn="ctr" fontAlgn="ctr"/>
                      <a:r>
                        <a:rPr lang="es-MX" sz="1400" b="0" i="0" u="none" strike="noStrike" dirty="0">
                          <a:solidFill>
                            <a:srgbClr val="000000"/>
                          </a:solidFill>
                          <a:effectLst/>
                          <a:latin typeface="Tahoma" panose="020B0604030504040204" pitchFamily="34" charset="0"/>
                        </a:rPr>
                        <a:t>3</a:t>
                      </a:r>
                      <a:r>
                        <a:rPr lang="es-CO" sz="1400" b="0" i="0" u="none" strike="noStrike" dirty="0">
                          <a:solidFill>
                            <a:srgbClr val="000000"/>
                          </a:solidFill>
                          <a:effectLst/>
                          <a:latin typeface="Tahoma" panose="020B0604030504040204" pitchFamily="34" charset="0"/>
                        </a:rPr>
                        <a:t>29.03</a:t>
                      </a:r>
                    </a:p>
                  </a:txBody>
                  <a:tcPr marL="9525" marR="9525" marT="9525" marB="0" anchor="ctr"/>
                </a:tc>
                <a:extLst>
                  <a:ext uri="{0D108BD9-81ED-4DB2-BD59-A6C34878D82A}">
                    <a16:rowId xmlns:a16="http://schemas.microsoft.com/office/drawing/2014/main" val="2008826929"/>
                  </a:ext>
                </a:extLst>
              </a:tr>
            </a:tbl>
          </a:graphicData>
        </a:graphic>
      </p:graphicFrame>
      <p:sp>
        <p:nvSpPr>
          <p:cNvPr id="5" name="CuadroTexto 4">
            <a:extLst>
              <a:ext uri="{FF2B5EF4-FFF2-40B4-BE49-F238E27FC236}">
                <a16:creationId xmlns:a16="http://schemas.microsoft.com/office/drawing/2014/main" id="{341E8B79-D49D-40D6-A719-846B2F07E927}"/>
              </a:ext>
            </a:extLst>
          </p:cNvPr>
          <p:cNvSpPr txBox="1"/>
          <p:nvPr/>
        </p:nvSpPr>
        <p:spPr>
          <a:xfrm>
            <a:off x="828174" y="1213724"/>
            <a:ext cx="10343409" cy="671915"/>
          </a:xfrm>
          <a:prstGeom prst="rect">
            <a:avLst/>
          </a:prstGeom>
          <a:noFill/>
        </p:spPr>
        <p:txBody>
          <a:bodyPr wrap="square" rtlCol="0">
            <a:spAutoFit/>
          </a:bodyPr>
          <a:lstStyle/>
          <a:p>
            <a:pPr>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Para el diseño del alcantarillado se consideraron 49244.29 metros de tubería en PVC-Novafort en diámetros de 8”, 27” y 30”. Los cuales se encuentran distribuidos de la siguiente manera:</a:t>
            </a:r>
          </a:p>
        </p:txBody>
      </p:sp>
      <p:pic>
        <p:nvPicPr>
          <p:cNvPr id="6" name="Imagen 5" descr="Un papalote de colores en un fondo verde&#10;&#10;El contenido generado por IA puede ser incorrecto.">
            <a:extLst>
              <a:ext uri="{FF2B5EF4-FFF2-40B4-BE49-F238E27FC236}">
                <a16:creationId xmlns:a16="http://schemas.microsoft.com/office/drawing/2014/main" id="{5A28AB02-C4F0-48FE-B6D0-F2EB2BF6C449}"/>
              </a:ext>
            </a:extLst>
          </p:cNvPr>
          <p:cNvPicPr>
            <a:picLocks noChangeAspect="1"/>
          </p:cNvPicPr>
          <p:nvPr/>
        </p:nvPicPr>
        <p:blipFill>
          <a:blip r:embed="rId2"/>
          <a:stretch>
            <a:fillRect/>
          </a:stretch>
        </p:blipFill>
        <p:spPr>
          <a:xfrm>
            <a:off x="5834580" y="2093804"/>
            <a:ext cx="6117641" cy="3790161"/>
          </a:xfrm>
          <a:prstGeom prst="rect">
            <a:avLst/>
          </a:prstGeom>
        </p:spPr>
      </p:pic>
      <p:pic>
        <p:nvPicPr>
          <p:cNvPr id="7" name="Imagen 6" descr="Imagen que contiene Diagrama&#10;&#10;El contenido generado por IA puede ser incorrecto.">
            <a:extLst>
              <a:ext uri="{FF2B5EF4-FFF2-40B4-BE49-F238E27FC236}">
                <a16:creationId xmlns:a16="http://schemas.microsoft.com/office/drawing/2014/main" id="{333D9E42-DB42-46E4-AA04-CC1107B94BB8}"/>
              </a:ext>
            </a:extLst>
          </p:cNvPr>
          <p:cNvPicPr>
            <a:picLocks noChangeAspect="1"/>
          </p:cNvPicPr>
          <p:nvPr/>
        </p:nvPicPr>
        <p:blipFill>
          <a:blip r:embed="rId3"/>
          <a:srcRect l="12395" t="3333" r="14570" b="5656"/>
          <a:stretch>
            <a:fillRect/>
          </a:stretch>
        </p:blipFill>
        <p:spPr>
          <a:xfrm>
            <a:off x="6221809" y="2314575"/>
            <a:ext cx="1557217" cy="1839067"/>
          </a:xfrm>
          <a:prstGeom prst="rect">
            <a:avLst/>
          </a:prstGeom>
        </p:spPr>
      </p:pic>
      <p:sp>
        <p:nvSpPr>
          <p:cNvPr id="8" name="CuadroTexto 7">
            <a:extLst>
              <a:ext uri="{FF2B5EF4-FFF2-40B4-BE49-F238E27FC236}">
                <a16:creationId xmlns:a16="http://schemas.microsoft.com/office/drawing/2014/main" id="{2D0E8E78-15B1-4694-959B-521A0F3A46F9}"/>
              </a:ext>
            </a:extLst>
          </p:cNvPr>
          <p:cNvSpPr txBox="1"/>
          <p:nvPr/>
        </p:nvSpPr>
        <p:spPr>
          <a:xfrm>
            <a:off x="469261" y="4153642"/>
            <a:ext cx="5171705" cy="1561005"/>
          </a:xfrm>
          <a:prstGeom prst="rect">
            <a:avLst/>
          </a:prstGeom>
          <a:noFill/>
        </p:spPr>
        <p:txBody>
          <a:bodyPr wrap="square" rtlCol="0">
            <a:spAutoFit/>
          </a:bodyPr>
          <a:lstStyle/>
          <a:p>
            <a:pPr>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Adicionalmente, se proyectan tres pasos elevados sobre toda la red, los cuales pasan sobre la Quebrada </a:t>
            </a:r>
            <a:r>
              <a:rPr lang="es-CO" sz="1800" dirty="0" err="1">
                <a:effectLst/>
                <a:latin typeface="Calibri" panose="020F0502020204030204" pitchFamily="34" charset="0"/>
                <a:ea typeface="Calibri" panose="020F0502020204030204" pitchFamily="34" charset="0"/>
                <a:cs typeface="Times New Roman" panose="02020603050405020304" pitchFamily="18" charset="0"/>
              </a:rPr>
              <a:t>Yomba</a:t>
            </a:r>
            <a:r>
              <a:rPr lang="es-CO" dirty="0">
                <a:latin typeface="Calibri" panose="020F0502020204030204" pitchFamily="34" charset="0"/>
                <a:ea typeface="Calibri" panose="020F0502020204030204" pitchFamily="34" charset="0"/>
                <a:cs typeface="Times New Roman" panose="02020603050405020304" pitchFamily="18" charset="0"/>
              </a:rPr>
              <a:t> y</a:t>
            </a:r>
            <a:r>
              <a:rPr lang="es-CO" sz="1800" dirty="0">
                <a:effectLst/>
                <a:latin typeface="Calibri" panose="020F0502020204030204" pitchFamily="34" charset="0"/>
                <a:ea typeface="Calibri" panose="020F0502020204030204" pitchFamily="34" charset="0"/>
                <a:cs typeface="Times New Roman" panose="02020603050405020304" pitchFamily="18" charset="0"/>
              </a:rPr>
              <a:t> Quebrada Seca, las cuales son modeladas para la revisión de los niveles hidráulicos en los pasos.</a:t>
            </a:r>
          </a:p>
        </p:txBody>
      </p:sp>
    </p:spTree>
    <p:extLst>
      <p:ext uri="{BB962C8B-B14F-4D97-AF65-F5344CB8AC3E}">
        <p14:creationId xmlns:p14="http://schemas.microsoft.com/office/powerpoint/2010/main" val="2651403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13</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COLECTOR PRINCIPAL CHINAUTA</a:t>
            </a:r>
          </a:p>
        </p:txBody>
      </p:sp>
      <p:sp>
        <p:nvSpPr>
          <p:cNvPr id="201" name="Desc"/>
          <p:cNvSpPr txBox="1"/>
          <p:nvPr/>
        </p:nvSpPr>
        <p:spPr>
          <a:xfrm>
            <a:off x="7620000" y="1143000"/>
            <a:ext cx="4241000" cy="4381500"/>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Trazado y dimensiones</a:t>
            </a:r>
          </a:p>
          <a:p>
            <a:pPr marL="228600" indent="-228600">
              <a:spcBef>
                <a:spcPts val="400"/>
              </a:spcBef>
              <a:buClr>
                <a:srgbClr val="5FCBEF"/>
              </a:buClr>
              <a:buFont typeface="Arial"/>
              <a:buChar char="●"/>
            </a:pPr>
            <a:r>
              <a:rPr lang="es-CO" sz="1400" dirty="0">
                <a:latin typeface="Century Schoolbook"/>
              </a:rPr>
              <a:t>Proyectado en la vía Los Ocobos y la Ruta 40; extensión total: 12.796 m.</a:t>
            </a:r>
          </a:p>
          <a:p>
            <a:pPr marL="228600" indent="-228600">
              <a:spcBef>
                <a:spcPts val="400"/>
              </a:spcBef>
              <a:buClr>
                <a:srgbClr val="5FCBEF"/>
              </a:buClr>
              <a:buFont typeface="Arial"/>
              <a:buChar char="●"/>
            </a:pPr>
            <a:r>
              <a:rPr lang="es-CO" sz="1400" dirty="0">
                <a:latin typeface="Century Schoolbook"/>
              </a:rPr>
              <a:t>27″ PVC Novafort: 12.467,60 ml | 30″ PVC Novafort: 329,03 ml.</a:t>
            </a:r>
          </a:p>
          <a:p>
            <a:pPr marL="228600" indent="-228600">
              <a:spcBef>
                <a:spcPts val="400"/>
              </a:spcBef>
              <a:buClr>
                <a:srgbClr val="5FCBEF"/>
              </a:buClr>
              <a:buFont typeface="Arial"/>
              <a:buChar char="●"/>
            </a:pPr>
            <a:r>
              <a:rPr lang="es-CO" sz="1400" dirty="0">
                <a:latin typeface="Century Schoolbook"/>
              </a:rPr>
              <a:t>187 pozos de alcantarillado (diámetro interno 1,5 m).</a:t>
            </a:r>
          </a:p>
          <a:p>
            <a:pPr marL="228600" indent="-228600">
              <a:spcBef>
                <a:spcPts val="400"/>
              </a:spcBef>
              <a:buClr>
                <a:srgbClr val="5FCBEF"/>
              </a:buClr>
              <a:buFont typeface="Arial"/>
              <a:buChar char="●"/>
            </a:pPr>
            <a:r>
              <a:rPr lang="es-CO" sz="1400" dirty="0">
                <a:latin typeface="Century Schoolbook"/>
              </a:rPr>
              <a:t>1 cruce vial (Tunel Liner, 36 m): X=956.084,24 | Y=965.548,65.</a:t>
            </a:r>
          </a:p>
          <a:p>
            <a:pPr marL="228600" indent="-228600">
              <a:spcBef>
                <a:spcPts val="400"/>
              </a:spcBef>
              <a:buClr>
                <a:srgbClr val="5FCBEF"/>
              </a:buClr>
              <a:buFont typeface="Arial"/>
              <a:buChar char="●"/>
            </a:pPr>
            <a:r>
              <a:rPr lang="es-CO" sz="1400" dirty="0">
                <a:latin typeface="Century Schoolbook"/>
              </a:rPr>
              <a:t>3 pasos elevados en el recorrido (ver tabla de coordenadas).</a:t>
            </a:r>
          </a:p>
        </p:txBody>
      </p:sp>
      <p:pic>
        <p:nvPicPr>
          <p:cNvPr id="3" name="Imagen 2">
            <a:extLst>
              <a:ext uri="{FF2B5EF4-FFF2-40B4-BE49-F238E27FC236}">
                <a16:creationId xmlns:a16="http://schemas.microsoft.com/office/drawing/2014/main" id="{5514115F-1616-7807-321E-1228EFE63229}"/>
              </a:ext>
            </a:extLst>
          </p:cNvPr>
          <p:cNvPicPr>
            <a:picLocks noChangeAspect="1"/>
          </p:cNvPicPr>
          <p:nvPr/>
        </p:nvPicPr>
        <p:blipFill>
          <a:blip r:embed="rId2"/>
          <a:stretch>
            <a:fillRect/>
          </a:stretch>
        </p:blipFill>
        <p:spPr>
          <a:xfrm>
            <a:off x="331000" y="1267690"/>
            <a:ext cx="7172280" cy="4256809"/>
          </a:xfrm>
          <a:prstGeom prst="rect">
            <a:avLst/>
          </a:prstGeom>
        </p:spPr>
      </p:pic>
    </p:spTree>
    <p:extLst>
      <p:ext uri="{BB962C8B-B14F-4D97-AF65-F5344CB8AC3E}">
        <p14:creationId xmlns:p14="http://schemas.microsoft.com/office/powerpoint/2010/main" val="2850806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14</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91143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CRUCES Y PASOS ELEVADOS COLECTOR PRINCIPAL CHINAUTA</a:t>
            </a:r>
          </a:p>
        </p:txBody>
      </p:sp>
      <p:graphicFrame>
        <p:nvGraphicFramePr>
          <p:cNvPr id="202" name="TblPasos"/>
          <p:cNvGraphicFramePr>
            <a:graphicFrameLocks noGrp="1"/>
          </p:cNvGraphicFramePr>
          <p:nvPr/>
        </p:nvGraphicFramePr>
        <p:xfrm>
          <a:off x="6716684" y="1143000"/>
          <a:ext cx="5284814" cy="1320800"/>
        </p:xfrm>
        <a:graphic>
          <a:graphicData uri="http://schemas.openxmlformats.org/drawingml/2006/table">
            <a:tbl>
              <a:tblPr firstRow="1">
                <a:tableStyleId>{5C22544A-7EE6-4342-B048-85BDC9FD1C3A}</a:tableStyleId>
              </a:tblPr>
              <a:tblGrid>
                <a:gridCol w="1409285">
                  <a:extLst>
                    <a:ext uri="{9D8B030D-6E8A-4147-A177-3AD203B41FA5}">
                      <a16:colId xmlns:a16="http://schemas.microsoft.com/office/drawing/2014/main" val="20000"/>
                    </a:ext>
                  </a:extLst>
                </a:gridCol>
                <a:gridCol w="1291843">
                  <a:extLst>
                    <a:ext uri="{9D8B030D-6E8A-4147-A177-3AD203B41FA5}">
                      <a16:colId xmlns:a16="http://schemas.microsoft.com/office/drawing/2014/main" val="20001"/>
                    </a:ext>
                  </a:extLst>
                </a:gridCol>
                <a:gridCol w="1291843">
                  <a:extLst>
                    <a:ext uri="{9D8B030D-6E8A-4147-A177-3AD203B41FA5}">
                      <a16:colId xmlns:a16="http://schemas.microsoft.com/office/drawing/2014/main" val="20002"/>
                    </a:ext>
                  </a:extLst>
                </a:gridCol>
                <a:gridCol w="1291843">
                  <a:extLst>
                    <a:ext uri="{9D8B030D-6E8A-4147-A177-3AD203B41FA5}">
                      <a16:colId xmlns:a16="http://schemas.microsoft.com/office/drawing/2014/main" val="20003"/>
                    </a:ext>
                  </a:extLst>
                </a:gridCol>
              </a:tblGrid>
              <a:tr h="330200">
                <a:tc>
                  <a:txBody>
                    <a:bodyPr/>
                    <a:lstStyle/>
                    <a:p>
                      <a:pPr algn="l"/>
                      <a:r>
                        <a:rPr lang="es-CO" sz="1200" b="1" dirty="0">
                          <a:solidFill>
                            <a:srgbClr val="FFFFFF"/>
                          </a:solidFill>
                          <a:latin typeface="Century Schoolbook"/>
                        </a:rPr>
                        <a:t>Paso Elevado</a:t>
                      </a:r>
                    </a:p>
                  </a:txBody>
                  <a:tcPr>
                    <a:lnB w="12700">
                      <a:solidFill>
                        <a:srgbClr val="2E83C3"/>
                      </a:solidFill>
                    </a:lnB>
                    <a:solidFill>
                      <a:srgbClr val="2E83C3"/>
                    </a:solidFill>
                  </a:tcPr>
                </a:tc>
                <a:tc>
                  <a:txBody>
                    <a:bodyPr/>
                    <a:lstStyle/>
                    <a:p>
                      <a:pPr algn="ctr"/>
                      <a:r>
                        <a:rPr lang="es-CO" sz="1200" b="1" dirty="0">
                          <a:solidFill>
                            <a:srgbClr val="FFFFFF"/>
                          </a:solidFill>
                          <a:latin typeface="Century Schoolbook"/>
                        </a:rPr>
                        <a:t>X (m)</a:t>
                      </a:r>
                    </a:p>
                  </a:txBody>
                  <a:tcPr>
                    <a:lnB w="12700">
                      <a:solidFill>
                        <a:srgbClr val="2E83C3"/>
                      </a:solidFill>
                    </a:lnB>
                    <a:solidFill>
                      <a:srgbClr val="2E83C3"/>
                    </a:solidFill>
                  </a:tcPr>
                </a:tc>
                <a:tc>
                  <a:txBody>
                    <a:bodyPr/>
                    <a:lstStyle/>
                    <a:p>
                      <a:pPr algn="ctr"/>
                      <a:r>
                        <a:rPr lang="es-CO" sz="1200" b="1" dirty="0">
                          <a:solidFill>
                            <a:srgbClr val="FFFFFF"/>
                          </a:solidFill>
                          <a:latin typeface="Century Schoolbook"/>
                        </a:rPr>
                        <a:t>Y (m)</a:t>
                      </a:r>
                    </a:p>
                  </a:txBody>
                  <a:tcPr>
                    <a:lnB w="12700">
                      <a:solidFill>
                        <a:srgbClr val="2E83C3"/>
                      </a:solidFill>
                    </a:lnB>
                    <a:solidFill>
                      <a:srgbClr val="2E83C3"/>
                    </a:solidFill>
                  </a:tcPr>
                </a:tc>
                <a:tc>
                  <a:txBody>
                    <a:bodyPr/>
                    <a:lstStyle/>
                    <a:p>
                      <a:pPr algn="ctr"/>
                      <a:r>
                        <a:rPr lang="es-CO" sz="1200" b="1" dirty="0">
                          <a:solidFill>
                            <a:srgbClr val="FFFFFF"/>
                          </a:solidFill>
                          <a:latin typeface="Century Schoolbook"/>
                        </a:rPr>
                        <a:t>Longitud</a:t>
                      </a:r>
                    </a:p>
                  </a:txBody>
                  <a:tcPr>
                    <a:lnB w="12700">
                      <a:solidFill>
                        <a:srgbClr val="2E83C3"/>
                      </a:solidFill>
                    </a:lnB>
                    <a:solidFill>
                      <a:srgbClr val="2E83C3"/>
                    </a:solidFill>
                  </a:tcPr>
                </a:tc>
                <a:extLst>
                  <a:ext uri="{0D108BD9-81ED-4DB2-BD59-A6C34878D82A}">
                    <a16:rowId xmlns:a16="http://schemas.microsoft.com/office/drawing/2014/main" val="10000"/>
                  </a:ext>
                </a:extLst>
              </a:tr>
              <a:tr h="330200">
                <a:tc>
                  <a:txBody>
                    <a:bodyPr/>
                    <a:lstStyle/>
                    <a:p>
                      <a:pPr algn="l"/>
                      <a:r>
                        <a:rPr lang="es-CO" sz="1200" dirty="0">
                          <a:solidFill>
                            <a:srgbClr val="000000"/>
                          </a:solidFill>
                          <a:latin typeface="Century Schoolbook"/>
                        </a:rPr>
                        <a:t>Quebrada Seca</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954.397,15</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964.407,07</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24,33 m</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extLst>
                  <a:ext uri="{0D108BD9-81ED-4DB2-BD59-A6C34878D82A}">
                    <a16:rowId xmlns:a16="http://schemas.microsoft.com/office/drawing/2014/main" val="10001"/>
                  </a:ext>
                </a:extLst>
              </a:tr>
              <a:tr h="330200">
                <a:tc>
                  <a:txBody>
                    <a:bodyPr/>
                    <a:lstStyle/>
                    <a:p>
                      <a:pPr algn="l"/>
                      <a:r>
                        <a:rPr lang="es-CO" sz="1200" dirty="0">
                          <a:solidFill>
                            <a:srgbClr val="000000"/>
                          </a:solidFill>
                          <a:latin typeface="Century Schoolbook"/>
                        </a:rPr>
                        <a:t>Afluente Yomba</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950.464,82</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963.125,88</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7,3 m</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extLst>
                  <a:ext uri="{0D108BD9-81ED-4DB2-BD59-A6C34878D82A}">
                    <a16:rowId xmlns:a16="http://schemas.microsoft.com/office/drawing/2014/main" val="10002"/>
                  </a:ext>
                </a:extLst>
              </a:tr>
              <a:tr h="330200">
                <a:tc>
                  <a:txBody>
                    <a:bodyPr/>
                    <a:lstStyle/>
                    <a:p>
                      <a:pPr algn="l"/>
                      <a:r>
                        <a:rPr lang="es-CO" sz="1200" dirty="0">
                          <a:solidFill>
                            <a:srgbClr val="000000"/>
                          </a:solidFill>
                          <a:latin typeface="Century Schoolbook"/>
                        </a:rPr>
                        <a:t>Yomba</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950.330,86</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963.170,00</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tc>
                  <a:txBody>
                    <a:bodyPr/>
                    <a:lstStyle/>
                    <a:p>
                      <a:pPr algn="ctr"/>
                      <a:r>
                        <a:rPr lang="es-CO" sz="1200" dirty="0">
                          <a:solidFill>
                            <a:srgbClr val="000000"/>
                          </a:solidFill>
                          <a:latin typeface="Century Schoolbook"/>
                        </a:rPr>
                        <a:t>53,34 m</a:t>
                      </a:r>
                    </a:p>
                  </a:txBody>
                  <a:tcPr>
                    <a:lnT w="12700" cap="flat" cmpd="sng" algn="ctr">
                      <a:solidFill>
                        <a:srgbClr val="2E83C3"/>
                      </a:solidFill>
                      <a:prstDash val="solid"/>
                      <a:round/>
                      <a:headEnd type="none" w="med" len="med"/>
                      <a:tailEnd type="none" w="med" len="med"/>
                    </a:lnT>
                    <a:lnB w="12700">
                      <a:solidFill>
                        <a:srgbClr val="2E83C3"/>
                      </a:solidFill>
                    </a:lnB>
                    <a:solidFill>
                      <a:srgbClr val="FFFFFF"/>
                    </a:solidFill>
                  </a:tcPr>
                </a:tc>
                <a:extLst>
                  <a:ext uri="{0D108BD9-81ED-4DB2-BD59-A6C34878D82A}">
                    <a16:rowId xmlns:a16="http://schemas.microsoft.com/office/drawing/2014/main" val="10003"/>
                  </a:ext>
                </a:extLst>
              </a:tr>
            </a:tbl>
          </a:graphicData>
        </a:graphic>
      </p:graphicFrame>
      <p:sp>
        <p:nvSpPr>
          <p:cNvPr id="201" name="Desc"/>
          <p:cNvSpPr txBox="1"/>
          <p:nvPr/>
        </p:nvSpPr>
        <p:spPr>
          <a:xfrm>
            <a:off x="6716684" y="2709950"/>
            <a:ext cx="5144316" cy="2144684"/>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Cruce vial principal</a:t>
            </a:r>
          </a:p>
          <a:p>
            <a:pPr marL="228600" indent="-228600">
              <a:spcBef>
                <a:spcPts val="400"/>
              </a:spcBef>
              <a:buClr>
                <a:srgbClr val="5FCBEF"/>
              </a:buClr>
              <a:buFont typeface="Arial"/>
              <a:buChar char="●"/>
            </a:pPr>
            <a:r>
              <a:rPr lang="es-CO" sz="1400" dirty="0">
                <a:latin typeface="Century Schoolbook"/>
              </a:rPr>
              <a:t>L = 36 m, sistema Túnel Liner.</a:t>
            </a:r>
          </a:p>
          <a:p>
            <a:pPr marL="228600" indent="-228600">
              <a:spcBef>
                <a:spcPts val="400"/>
              </a:spcBef>
              <a:buClr>
                <a:srgbClr val="5FCBEF"/>
              </a:buClr>
              <a:buFont typeface="Arial"/>
              <a:buChar char="●"/>
            </a:pPr>
            <a:r>
              <a:rPr lang="es-CO" sz="1400" dirty="0">
                <a:latin typeface="Century Schoolbook"/>
              </a:rPr>
              <a:t>X = 956.084,24 m | Y = 965.548,65 m</a:t>
            </a:r>
          </a:p>
        </p:txBody>
      </p:sp>
      <p:pic>
        <p:nvPicPr>
          <p:cNvPr id="7" name="Imagen 6">
            <a:extLst>
              <a:ext uri="{FF2B5EF4-FFF2-40B4-BE49-F238E27FC236}">
                <a16:creationId xmlns:a16="http://schemas.microsoft.com/office/drawing/2014/main" id="{13B66F5B-CB91-386F-DB94-BFF253E25D49}"/>
              </a:ext>
            </a:extLst>
          </p:cNvPr>
          <p:cNvPicPr>
            <a:picLocks noChangeAspect="1"/>
          </p:cNvPicPr>
          <p:nvPr/>
        </p:nvPicPr>
        <p:blipFill>
          <a:blip r:embed="rId2"/>
          <a:srcRect t="15059"/>
          <a:stretch>
            <a:fillRect/>
          </a:stretch>
        </p:blipFill>
        <p:spPr>
          <a:xfrm>
            <a:off x="331000" y="1416109"/>
            <a:ext cx="6191250" cy="3438525"/>
          </a:xfrm>
          <a:prstGeom prst="rect">
            <a:avLst/>
          </a:prstGeom>
        </p:spPr>
      </p:pic>
    </p:spTree>
    <p:extLst>
      <p:ext uri="{BB962C8B-B14F-4D97-AF65-F5344CB8AC3E}">
        <p14:creationId xmlns:p14="http://schemas.microsoft.com/office/powerpoint/2010/main" val="1594361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9">
            <a:extLst>
              <a:ext uri="{FF2B5EF4-FFF2-40B4-BE49-F238E27FC236}">
                <a16:creationId xmlns:a16="http://schemas.microsoft.com/office/drawing/2014/main" id="{AE615C62-8FFF-3ABC-BE53-ECD29FDEB36F}"/>
              </a:ext>
            </a:extLst>
          </p:cNvPr>
          <p:cNvSpPr txBox="1">
            <a:spLocks/>
          </p:cNvSpPr>
          <p:nvPr/>
        </p:nvSpPr>
        <p:spPr>
          <a:xfrm>
            <a:off x="828174" y="656864"/>
            <a:ext cx="7591942" cy="764893"/>
          </a:xfrm>
          <a:prstGeom prst="rect">
            <a:avLst/>
          </a:prstGeom>
        </p:spPr>
        <p:txBody>
          <a:bodyPr>
            <a:noAutofit/>
          </a:bodyPr>
          <a:lst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dirty="0"/>
              <a:t>DISEÑO PROYECTADO ALCANTARILLADO CHINAUTA</a:t>
            </a:r>
            <a:br>
              <a:rPr lang="es-ES" sz="2000" dirty="0"/>
            </a:br>
            <a:endParaRPr lang="es-CO" sz="2000" dirty="0"/>
          </a:p>
        </p:txBody>
      </p:sp>
      <p:sp>
        <p:nvSpPr>
          <p:cNvPr id="5" name="CuadroTexto 4">
            <a:extLst>
              <a:ext uri="{FF2B5EF4-FFF2-40B4-BE49-F238E27FC236}">
                <a16:creationId xmlns:a16="http://schemas.microsoft.com/office/drawing/2014/main" id="{341E8B79-D49D-40D6-A719-846B2F07E927}"/>
              </a:ext>
            </a:extLst>
          </p:cNvPr>
          <p:cNvSpPr txBox="1"/>
          <p:nvPr/>
        </p:nvSpPr>
        <p:spPr>
          <a:xfrm>
            <a:off x="794468" y="1000509"/>
            <a:ext cx="10343409" cy="774507"/>
          </a:xfrm>
          <a:prstGeom prst="rect">
            <a:avLst/>
          </a:prstGeom>
          <a:noFill/>
        </p:spPr>
        <p:txBody>
          <a:bodyPr wrap="square" rtlCol="0">
            <a:spAutoFit/>
          </a:bodyPr>
          <a:lstStyle/>
          <a:p>
            <a:pPr>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A continuación se relacionan los pasos elevados con su ubicación:</a:t>
            </a:r>
          </a:p>
          <a:p>
            <a:pPr>
              <a:lnSpc>
                <a:spcPct val="107000"/>
              </a:lnSpc>
              <a:spcAft>
                <a:spcPts val="800"/>
              </a:spcAft>
            </a:pPr>
            <a:r>
              <a:rPr lang="es-CO" b="1" dirty="0">
                <a:latin typeface="Calibri" panose="020F0502020204030204" pitchFamily="34" charset="0"/>
                <a:ea typeface="Calibri" panose="020F0502020204030204" pitchFamily="34" charset="0"/>
                <a:cs typeface="Times New Roman" panose="02020603050405020304" pitchFamily="18" charset="0"/>
              </a:rPr>
              <a:t>Quebrada </a:t>
            </a:r>
            <a:r>
              <a:rPr lang="es-CO" b="1" dirty="0" err="1">
                <a:latin typeface="Calibri" panose="020F0502020204030204" pitchFamily="34" charset="0"/>
                <a:ea typeface="Calibri" panose="020F0502020204030204" pitchFamily="34" charset="0"/>
                <a:cs typeface="Times New Roman" panose="02020603050405020304" pitchFamily="18" charset="0"/>
              </a:rPr>
              <a:t>Yomba</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2DA24E16-AE3A-4169-B44C-068938A2F793}"/>
              </a:ext>
            </a:extLst>
          </p:cNvPr>
          <p:cNvPicPr>
            <a:picLocks noChangeAspect="1"/>
          </p:cNvPicPr>
          <p:nvPr/>
        </p:nvPicPr>
        <p:blipFill>
          <a:blip r:embed="rId2"/>
          <a:stretch>
            <a:fillRect/>
          </a:stretch>
        </p:blipFill>
        <p:spPr>
          <a:xfrm>
            <a:off x="1404219" y="1780397"/>
            <a:ext cx="3826650" cy="1449082"/>
          </a:xfrm>
          <a:prstGeom prst="rect">
            <a:avLst/>
          </a:prstGeom>
        </p:spPr>
      </p:pic>
      <p:sp>
        <p:nvSpPr>
          <p:cNvPr id="13" name="CuadroTexto 12">
            <a:extLst>
              <a:ext uri="{FF2B5EF4-FFF2-40B4-BE49-F238E27FC236}">
                <a16:creationId xmlns:a16="http://schemas.microsoft.com/office/drawing/2014/main" id="{120F5E2B-307D-4AB6-A5C5-8AF98850530C}"/>
              </a:ext>
            </a:extLst>
          </p:cNvPr>
          <p:cNvSpPr txBox="1"/>
          <p:nvPr/>
        </p:nvSpPr>
        <p:spPr>
          <a:xfrm>
            <a:off x="828174" y="3323516"/>
            <a:ext cx="6142382" cy="375552"/>
          </a:xfrm>
          <a:prstGeom prst="rect">
            <a:avLst/>
          </a:prstGeom>
          <a:noFill/>
        </p:spPr>
        <p:txBody>
          <a:bodyPr wrap="square">
            <a:spAutoFit/>
          </a:bodyPr>
          <a:lstStyle/>
          <a:p>
            <a:pPr>
              <a:lnSpc>
                <a:spcPct val="107000"/>
              </a:lnSpc>
              <a:spcAft>
                <a:spcPts val="800"/>
              </a:spcAft>
            </a:pPr>
            <a:r>
              <a:rPr lang="es-CO" b="1" dirty="0">
                <a:latin typeface="Calibri" panose="020F0502020204030204" pitchFamily="34" charset="0"/>
                <a:ea typeface="Calibri" panose="020F0502020204030204" pitchFamily="34" charset="0"/>
                <a:cs typeface="Times New Roman" panose="02020603050405020304" pitchFamily="18" charset="0"/>
              </a:rPr>
              <a:t>Afluente Quebrada </a:t>
            </a:r>
            <a:r>
              <a:rPr lang="es-CO" b="1" dirty="0" err="1">
                <a:latin typeface="Calibri" panose="020F0502020204030204" pitchFamily="34" charset="0"/>
                <a:ea typeface="Calibri" panose="020F0502020204030204" pitchFamily="34" charset="0"/>
                <a:cs typeface="Times New Roman" panose="02020603050405020304" pitchFamily="18" charset="0"/>
              </a:rPr>
              <a:t>Yomba</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Imagen 14">
            <a:extLst>
              <a:ext uri="{FF2B5EF4-FFF2-40B4-BE49-F238E27FC236}">
                <a16:creationId xmlns:a16="http://schemas.microsoft.com/office/drawing/2014/main" id="{13F3653F-98D3-49BD-88B2-1880613D2456}"/>
              </a:ext>
            </a:extLst>
          </p:cNvPr>
          <p:cNvPicPr>
            <a:picLocks noChangeAspect="1"/>
          </p:cNvPicPr>
          <p:nvPr/>
        </p:nvPicPr>
        <p:blipFill>
          <a:blip r:embed="rId3"/>
          <a:stretch>
            <a:fillRect/>
          </a:stretch>
        </p:blipFill>
        <p:spPr>
          <a:xfrm>
            <a:off x="5840620" y="1825586"/>
            <a:ext cx="5036337" cy="1180957"/>
          </a:xfrm>
          <a:prstGeom prst="rect">
            <a:avLst/>
          </a:prstGeom>
        </p:spPr>
      </p:pic>
      <p:pic>
        <p:nvPicPr>
          <p:cNvPr id="17" name="Imagen 16">
            <a:extLst>
              <a:ext uri="{FF2B5EF4-FFF2-40B4-BE49-F238E27FC236}">
                <a16:creationId xmlns:a16="http://schemas.microsoft.com/office/drawing/2014/main" id="{3939B1D9-36FF-4BF3-B573-B3520CCA9FCA}"/>
              </a:ext>
            </a:extLst>
          </p:cNvPr>
          <p:cNvPicPr>
            <a:picLocks noChangeAspect="1"/>
          </p:cNvPicPr>
          <p:nvPr/>
        </p:nvPicPr>
        <p:blipFill>
          <a:blip r:embed="rId4"/>
          <a:stretch>
            <a:fillRect/>
          </a:stretch>
        </p:blipFill>
        <p:spPr>
          <a:xfrm>
            <a:off x="5874237" y="3440469"/>
            <a:ext cx="5036337" cy="1656487"/>
          </a:xfrm>
          <a:prstGeom prst="rect">
            <a:avLst/>
          </a:prstGeom>
        </p:spPr>
      </p:pic>
      <p:pic>
        <p:nvPicPr>
          <p:cNvPr id="19" name="Imagen 18">
            <a:extLst>
              <a:ext uri="{FF2B5EF4-FFF2-40B4-BE49-F238E27FC236}">
                <a16:creationId xmlns:a16="http://schemas.microsoft.com/office/drawing/2014/main" id="{62285ADB-53C7-439B-A642-E97CDFD62BF4}"/>
              </a:ext>
            </a:extLst>
          </p:cNvPr>
          <p:cNvPicPr>
            <a:picLocks noChangeAspect="1"/>
          </p:cNvPicPr>
          <p:nvPr/>
        </p:nvPicPr>
        <p:blipFill>
          <a:blip r:embed="rId5"/>
          <a:stretch>
            <a:fillRect/>
          </a:stretch>
        </p:blipFill>
        <p:spPr>
          <a:xfrm>
            <a:off x="1937576" y="3793105"/>
            <a:ext cx="3059447" cy="1156462"/>
          </a:xfrm>
          <a:prstGeom prst="rect">
            <a:avLst/>
          </a:prstGeom>
        </p:spPr>
      </p:pic>
      <p:sp>
        <p:nvSpPr>
          <p:cNvPr id="20" name="CuadroTexto 19">
            <a:extLst>
              <a:ext uri="{FF2B5EF4-FFF2-40B4-BE49-F238E27FC236}">
                <a16:creationId xmlns:a16="http://schemas.microsoft.com/office/drawing/2014/main" id="{7658D6F3-EC6C-4308-A197-4BBE9F22CAE3}"/>
              </a:ext>
            </a:extLst>
          </p:cNvPr>
          <p:cNvSpPr txBox="1"/>
          <p:nvPr/>
        </p:nvSpPr>
        <p:spPr>
          <a:xfrm>
            <a:off x="794468" y="4984258"/>
            <a:ext cx="6142382" cy="375552"/>
          </a:xfrm>
          <a:prstGeom prst="rect">
            <a:avLst/>
          </a:prstGeom>
          <a:noFill/>
        </p:spPr>
        <p:txBody>
          <a:bodyPr wrap="square">
            <a:spAutoFit/>
          </a:bodyPr>
          <a:lstStyle/>
          <a:p>
            <a:pPr>
              <a:lnSpc>
                <a:spcPct val="107000"/>
              </a:lnSpc>
              <a:spcAft>
                <a:spcPts val="800"/>
              </a:spcAft>
            </a:pPr>
            <a:r>
              <a:rPr lang="es-CO" b="1" dirty="0">
                <a:latin typeface="Calibri" panose="020F0502020204030204" pitchFamily="34" charset="0"/>
                <a:ea typeface="Calibri" panose="020F0502020204030204" pitchFamily="34" charset="0"/>
                <a:cs typeface="Times New Roman" panose="02020603050405020304" pitchFamily="18" charset="0"/>
              </a:rPr>
              <a:t>Quebrada Seca</a:t>
            </a:r>
            <a:endParaRPr lang="es-CO" sz="1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2" name="Imagen 21">
            <a:extLst>
              <a:ext uri="{FF2B5EF4-FFF2-40B4-BE49-F238E27FC236}">
                <a16:creationId xmlns:a16="http://schemas.microsoft.com/office/drawing/2014/main" id="{3DCF5655-077F-48A7-B58A-3D12FAD02B6E}"/>
              </a:ext>
            </a:extLst>
          </p:cNvPr>
          <p:cNvPicPr>
            <a:picLocks noChangeAspect="1"/>
          </p:cNvPicPr>
          <p:nvPr/>
        </p:nvPicPr>
        <p:blipFill>
          <a:blip r:embed="rId6"/>
          <a:stretch>
            <a:fillRect/>
          </a:stretch>
        </p:blipFill>
        <p:spPr>
          <a:xfrm>
            <a:off x="1404219" y="5338540"/>
            <a:ext cx="3709700" cy="1306460"/>
          </a:xfrm>
          <a:prstGeom prst="rect">
            <a:avLst/>
          </a:prstGeom>
        </p:spPr>
      </p:pic>
      <p:pic>
        <p:nvPicPr>
          <p:cNvPr id="24" name="Imagen 23">
            <a:extLst>
              <a:ext uri="{FF2B5EF4-FFF2-40B4-BE49-F238E27FC236}">
                <a16:creationId xmlns:a16="http://schemas.microsoft.com/office/drawing/2014/main" id="{E42882BB-3A36-4F7A-9B25-687350600F29}"/>
              </a:ext>
            </a:extLst>
          </p:cNvPr>
          <p:cNvPicPr>
            <a:picLocks noChangeAspect="1"/>
          </p:cNvPicPr>
          <p:nvPr/>
        </p:nvPicPr>
        <p:blipFill>
          <a:blip r:embed="rId7"/>
          <a:stretch>
            <a:fillRect/>
          </a:stretch>
        </p:blipFill>
        <p:spPr>
          <a:xfrm>
            <a:off x="5840620" y="5169842"/>
            <a:ext cx="5091755" cy="1577400"/>
          </a:xfrm>
          <a:prstGeom prst="rect">
            <a:avLst/>
          </a:prstGeom>
        </p:spPr>
      </p:pic>
    </p:spTree>
    <p:extLst>
      <p:ext uri="{BB962C8B-B14F-4D97-AF65-F5344CB8AC3E}">
        <p14:creationId xmlns:p14="http://schemas.microsoft.com/office/powerpoint/2010/main" val="3614456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dirty="0"/>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16</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PRETRATAMIENTO PREVIO A LA DESCARGA</a:t>
            </a:r>
          </a:p>
        </p:txBody>
      </p:sp>
      <p:sp>
        <p:nvSpPr>
          <p:cNvPr id="201" name="Desc"/>
          <p:cNvSpPr txBox="1"/>
          <p:nvPr/>
        </p:nvSpPr>
        <p:spPr>
          <a:xfrm>
            <a:off x="902429" y="3850612"/>
            <a:ext cx="9590686" cy="2014450"/>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Ubicación</a:t>
            </a:r>
          </a:p>
          <a:p>
            <a:pPr marL="228600" indent="-228600">
              <a:spcBef>
                <a:spcPts val="400"/>
              </a:spcBef>
              <a:buClr>
                <a:srgbClr val="5FCBEF"/>
              </a:buClr>
              <a:buFont typeface="Arial"/>
              <a:buChar char="●"/>
            </a:pPr>
            <a:r>
              <a:rPr lang="es-CO" sz="1400" dirty="0">
                <a:latin typeface="Century Schoolbook"/>
              </a:rPr>
              <a:t>X = 950.040,63 m | Y = 963.341,35 m</a:t>
            </a:r>
          </a:p>
          <a:p>
            <a:pPr>
              <a:spcBef>
                <a:spcPts val="600"/>
              </a:spcBef>
              <a:buNone/>
            </a:pPr>
            <a:r>
              <a:rPr lang="es-CO" sz="1600" b="1" dirty="0">
                <a:solidFill>
                  <a:srgbClr val="2E83C3"/>
                </a:solidFill>
                <a:latin typeface="Century Schoolbook"/>
              </a:rPr>
              <a:t>Especificaciones</a:t>
            </a:r>
          </a:p>
          <a:p>
            <a:pPr marL="228600" indent="-228600">
              <a:spcBef>
                <a:spcPts val="400"/>
              </a:spcBef>
              <a:buClr>
                <a:srgbClr val="5FCBEF"/>
              </a:buClr>
              <a:buFont typeface="Arial"/>
              <a:buChar char="●"/>
            </a:pPr>
            <a:r>
              <a:rPr lang="es-CO" sz="1400" dirty="0">
                <a:latin typeface="Century Schoolbook"/>
              </a:rPr>
              <a:t>Corresponde a la estructura proyectada para la PTAR en el predio.</a:t>
            </a:r>
          </a:p>
          <a:p>
            <a:pPr marL="228600" indent="-228600">
              <a:spcBef>
                <a:spcPts val="400"/>
              </a:spcBef>
              <a:buClr>
                <a:srgbClr val="5FCBEF"/>
              </a:buClr>
              <a:buFont typeface="Arial"/>
              <a:buChar char="●"/>
            </a:pPr>
            <a:r>
              <a:rPr lang="es-CO" sz="1400" dirty="0">
                <a:latin typeface="Century Schoolbook"/>
              </a:rPr>
              <a:t>Longitud: 42,22 m.</a:t>
            </a:r>
          </a:p>
          <a:p>
            <a:pPr marL="228600" indent="-228600">
              <a:spcBef>
                <a:spcPts val="400"/>
              </a:spcBef>
              <a:buClr>
                <a:srgbClr val="5FCBEF"/>
              </a:buClr>
              <a:buFont typeface="Arial"/>
              <a:buChar char="●"/>
            </a:pPr>
            <a:r>
              <a:rPr lang="es-CO" sz="1400" dirty="0">
                <a:latin typeface="Century Schoolbook"/>
              </a:rPr>
              <a:t>Componentes: rejilla de cribado, box-culvert de limpieza, canaleta Parshall, cámara de excesos y canal de desarenado.</a:t>
            </a:r>
          </a:p>
        </p:txBody>
      </p:sp>
      <p:pic>
        <p:nvPicPr>
          <p:cNvPr id="2" name="Imagen 1">
            <a:extLst>
              <a:ext uri="{FF2B5EF4-FFF2-40B4-BE49-F238E27FC236}">
                <a16:creationId xmlns:a16="http://schemas.microsoft.com/office/drawing/2014/main" id="{431BDCA0-56A2-F7F9-857C-86B35CDC9E45}"/>
              </a:ext>
            </a:extLst>
          </p:cNvPr>
          <p:cNvPicPr>
            <a:picLocks noChangeAspect="1"/>
          </p:cNvPicPr>
          <p:nvPr/>
        </p:nvPicPr>
        <p:blipFill>
          <a:blip r:embed="rId2"/>
          <a:stretch>
            <a:fillRect/>
          </a:stretch>
        </p:blipFill>
        <p:spPr>
          <a:xfrm>
            <a:off x="1020075" y="1544896"/>
            <a:ext cx="8506310" cy="2014450"/>
          </a:xfrm>
          <a:prstGeom prst="rect">
            <a:avLst/>
          </a:prstGeom>
        </p:spPr>
      </p:pic>
    </p:spTree>
    <p:extLst>
      <p:ext uri="{BB962C8B-B14F-4D97-AF65-F5344CB8AC3E}">
        <p14:creationId xmlns:p14="http://schemas.microsoft.com/office/powerpoint/2010/main" val="1851298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17</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LÍNEA EMISARIO FINAL</a:t>
            </a:r>
          </a:p>
        </p:txBody>
      </p:sp>
      <p:sp>
        <p:nvSpPr>
          <p:cNvPr id="201" name="Desc"/>
          <p:cNvSpPr txBox="1"/>
          <p:nvPr/>
        </p:nvSpPr>
        <p:spPr>
          <a:xfrm>
            <a:off x="7620000" y="1143000"/>
            <a:ext cx="4241000" cy="4381500"/>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Especificaciones técnicas</a:t>
            </a:r>
          </a:p>
          <a:p>
            <a:pPr marL="228600" indent="-228600">
              <a:spcBef>
                <a:spcPts val="400"/>
              </a:spcBef>
              <a:buClr>
                <a:srgbClr val="5FCBEF"/>
              </a:buClr>
              <a:buFont typeface="Arial"/>
              <a:buChar char="●"/>
            </a:pPr>
            <a:r>
              <a:rPr lang="es-CO" sz="1400" dirty="0">
                <a:latin typeface="Century Schoolbook"/>
              </a:rPr>
              <a:t>Longitud total: 1.362,49 m.</a:t>
            </a:r>
          </a:p>
          <a:p>
            <a:pPr marL="228600" indent="-228600">
              <a:spcBef>
                <a:spcPts val="400"/>
              </a:spcBef>
              <a:buClr>
                <a:srgbClr val="5FCBEF"/>
              </a:buClr>
              <a:buFont typeface="Arial"/>
              <a:buChar char="●"/>
            </a:pPr>
            <a:r>
              <a:rPr lang="es-CO" sz="1400" dirty="0">
                <a:latin typeface="Century Schoolbook"/>
              </a:rPr>
              <a:t>Acero Clase 300 de 14″: longitud 1.033,66 m.</a:t>
            </a:r>
          </a:p>
          <a:p>
            <a:pPr marL="228600" indent="-228600">
              <a:spcBef>
                <a:spcPts val="400"/>
              </a:spcBef>
              <a:buClr>
                <a:srgbClr val="5FCBEF"/>
              </a:buClr>
              <a:buFont typeface="Arial"/>
              <a:buChar char="●"/>
            </a:pPr>
            <a:r>
              <a:rPr lang="es-CO" sz="1400" dirty="0">
                <a:latin typeface="Century Schoolbook"/>
              </a:rPr>
              <a:t>PVC RDE 41 de 16″: longitud 328,83 m.</a:t>
            </a:r>
          </a:p>
          <a:p>
            <a:pPr marL="228600" indent="-228600">
              <a:spcBef>
                <a:spcPts val="400"/>
              </a:spcBef>
              <a:buClr>
                <a:srgbClr val="5FCBEF"/>
              </a:buClr>
              <a:buFont typeface="Arial"/>
              <a:buChar char="●"/>
            </a:pPr>
            <a:r>
              <a:rPr lang="es-CO" sz="1400" dirty="0">
                <a:latin typeface="Century Schoolbook"/>
              </a:rPr>
              <a:t>Conduce el caudal hasta la estructura de descarga sobre el Río Panches.</a:t>
            </a:r>
          </a:p>
        </p:txBody>
      </p:sp>
      <p:pic>
        <p:nvPicPr>
          <p:cNvPr id="3" name="Imagen 2">
            <a:extLst>
              <a:ext uri="{FF2B5EF4-FFF2-40B4-BE49-F238E27FC236}">
                <a16:creationId xmlns:a16="http://schemas.microsoft.com/office/drawing/2014/main" id="{A97791C8-56C4-945E-4A5D-1F3CAF573EA5}"/>
              </a:ext>
            </a:extLst>
          </p:cNvPr>
          <p:cNvPicPr>
            <a:picLocks noChangeAspect="1"/>
          </p:cNvPicPr>
          <p:nvPr/>
        </p:nvPicPr>
        <p:blipFill>
          <a:blip r:embed="rId2"/>
          <a:stretch>
            <a:fillRect/>
          </a:stretch>
        </p:blipFill>
        <p:spPr>
          <a:xfrm>
            <a:off x="586721" y="1465551"/>
            <a:ext cx="6732567" cy="3256078"/>
          </a:xfrm>
          <a:prstGeom prst="rect">
            <a:avLst/>
          </a:prstGeom>
        </p:spPr>
      </p:pic>
    </p:spTree>
    <p:extLst>
      <p:ext uri="{BB962C8B-B14F-4D97-AF65-F5344CB8AC3E}">
        <p14:creationId xmlns:p14="http://schemas.microsoft.com/office/powerpoint/2010/main" val="3290887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CO"/>
              <a:t>ESTUDIOS Y DISEÑOS DEL PLAN MAESTRO DE ACUEDUCTO Y ALCANTARILLADO CASCO URBANO DEL MUNICIPIO DE FUSAGASUGÁ, INCLUYE DIAGNÓSTICO, ESTUDIOS Y DISEÑOS DE LAS OBRAS DE OPTIMIZACIÓN Y AMPLIACIÓN O CONSTRUCCIÓN DE LA PLANTA DE TRATAMIENTO DE AGUA POTABLE Y AGUAS RESIDUALES DEL CASCO URBANO DEL MUNICIPIO DE FUSAGASUGÁ - CUNDINAMARCA</a:t>
            </a:r>
          </a:p>
        </p:txBody>
      </p:sp>
      <p:sp>
        <p:nvSpPr>
          <p:cNvPr id="6" name="Marcador de número de diapositiva 5"/>
          <p:cNvSpPr>
            <a:spLocks noGrp="1"/>
          </p:cNvSpPr>
          <p:nvPr>
            <p:ph type="sldNum" sz="quarter" idx="12"/>
          </p:nvPr>
        </p:nvSpPr>
        <p:spPr/>
        <p:txBody>
          <a:bodyPr/>
          <a:lstStyle/>
          <a:p>
            <a:fld id="{5FB5B8C7-C347-4C86-BADD-FE6ECC1F210B}" type="slidenum">
              <a:rPr lang="es-CO" smtClean="0"/>
              <a:t>18</a:t>
            </a:fld>
            <a:endParaRPr lang="es-CO"/>
          </a:p>
        </p:txBody>
      </p:sp>
      <p:sp>
        <p:nvSpPr>
          <p:cNvPr id="19" name="CuadroTexto 4">
            <a:extLst>
              <a:ext uri="{FF2B5EF4-FFF2-40B4-BE49-F238E27FC236}">
                <a16:creationId xmlns:a16="http://schemas.microsoft.com/office/drawing/2014/main" id="{3B44369D-8C62-433F-A658-6996A3D3DFE1}"/>
              </a:ext>
            </a:extLst>
          </p:cNvPr>
          <p:cNvSpPr txBox="1">
            <a:spLocks noChangeArrowheads="1"/>
          </p:cNvSpPr>
          <p:nvPr/>
        </p:nvSpPr>
        <p:spPr bwMode="auto">
          <a:xfrm>
            <a:off x="677334" y="610864"/>
            <a:ext cx="621957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a:lnSpc>
                <a:spcPct val="90000"/>
              </a:lnSpc>
              <a:spcBef>
                <a:spcPct val="0"/>
              </a:spcBef>
              <a:buClr>
                <a:schemeClr val="accent1"/>
              </a:buClr>
              <a:buSzPct val="80000"/>
            </a:pPr>
            <a:r>
              <a:rPr lang="es-ES" altLang="es-CO" sz="2400" dirty="0">
                <a:ln w="0"/>
                <a:solidFill>
                  <a:schemeClr val="accent2"/>
                </a:solidFill>
                <a:effectLst>
                  <a:outerShdw blurRad="38100" dist="19050" dir="2700000" algn="tl" rotWithShape="0">
                    <a:schemeClr val="dk1">
                      <a:alpha val="40000"/>
                    </a:schemeClr>
                  </a:outerShdw>
                </a:effectLst>
                <a:latin typeface="+mj-lt"/>
                <a:ea typeface="+mj-ea"/>
                <a:cs typeface="+mj-cs"/>
              </a:rPr>
              <a:t>ESTRUCTURA DE DESCARGA</a:t>
            </a:r>
          </a:p>
        </p:txBody>
      </p:sp>
      <p:sp>
        <p:nvSpPr>
          <p:cNvPr id="201" name="Desc"/>
          <p:cNvSpPr txBox="1"/>
          <p:nvPr/>
        </p:nvSpPr>
        <p:spPr>
          <a:xfrm>
            <a:off x="7620000" y="1143000"/>
            <a:ext cx="4241000" cy="4381500"/>
          </a:xfrm>
          <a:prstGeom prst="rect">
            <a:avLst/>
          </a:prstGeom>
          <a:noFill/>
        </p:spPr>
        <p:txBody>
          <a:bodyPr wrap="square" rtlCol="0">
            <a:normAutofit/>
          </a:bodyPr>
          <a:lstStyle/>
          <a:p>
            <a:pPr>
              <a:spcBef>
                <a:spcPts val="600"/>
              </a:spcBef>
              <a:buNone/>
            </a:pPr>
            <a:r>
              <a:rPr lang="es-CO" sz="1600" b="1" dirty="0">
                <a:solidFill>
                  <a:srgbClr val="2E83C3"/>
                </a:solidFill>
                <a:latin typeface="Century Schoolbook"/>
              </a:rPr>
              <a:t>Ubicación</a:t>
            </a:r>
          </a:p>
          <a:p>
            <a:pPr marL="228600" indent="-228600">
              <a:spcBef>
                <a:spcPts val="400"/>
              </a:spcBef>
              <a:buClr>
                <a:srgbClr val="5FCBEF"/>
              </a:buClr>
              <a:buFont typeface="Arial"/>
              <a:buChar char="●"/>
            </a:pPr>
            <a:r>
              <a:rPr lang="es-CO" sz="1400" dirty="0">
                <a:latin typeface="Century Schoolbook"/>
              </a:rPr>
              <a:t>X = 949.010,03 m | Y = 963.771,39 m</a:t>
            </a:r>
          </a:p>
          <a:p>
            <a:pPr>
              <a:spcBef>
                <a:spcPts val="600"/>
              </a:spcBef>
              <a:buNone/>
            </a:pPr>
            <a:r>
              <a:rPr lang="es-CO" sz="1600" b="1" dirty="0">
                <a:solidFill>
                  <a:srgbClr val="2E83C3"/>
                </a:solidFill>
                <a:latin typeface="Century Schoolbook"/>
              </a:rPr>
              <a:t>Especificaciones</a:t>
            </a:r>
          </a:p>
          <a:p>
            <a:pPr marL="228600" indent="-228600">
              <a:spcBef>
                <a:spcPts val="400"/>
              </a:spcBef>
              <a:buClr>
                <a:srgbClr val="5FCBEF"/>
              </a:buClr>
              <a:buFont typeface="Arial"/>
              <a:buChar char="●"/>
            </a:pPr>
            <a:r>
              <a:rPr lang="es-CO" sz="1400" dirty="0">
                <a:latin typeface="Century Schoolbook"/>
              </a:rPr>
              <a:t>Canal de descarga de 15 m de longitud.</a:t>
            </a:r>
          </a:p>
          <a:p>
            <a:pPr marL="228600" indent="-228600">
              <a:spcBef>
                <a:spcPts val="400"/>
              </a:spcBef>
              <a:buClr>
                <a:srgbClr val="5FCBEF"/>
              </a:buClr>
              <a:buFont typeface="Arial"/>
              <a:buChar char="●"/>
            </a:pPr>
            <a:r>
              <a:rPr lang="es-CO" sz="1400" dirty="0">
                <a:latin typeface="Century Schoolbook"/>
              </a:rPr>
              <a:t>Altura de muros: 2,6 m.</a:t>
            </a:r>
          </a:p>
          <a:p>
            <a:pPr marL="228600" indent="-228600">
              <a:spcBef>
                <a:spcPts val="400"/>
              </a:spcBef>
              <a:buClr>
                <a:srgbClr val="5FCBEF"/>
              </a:buClr>
              <a:buFont typeface="Arial"/>
              <a:buChar char="●"/>
            </a:pPr>
            <a:r>
              <a:rPr lang="es-CO" sz="1400" dirty="0">
                <a:latin typeface="Century Schoolbook"/>
              </a:rPr>
              <a:t>Desemboca en el Río Panches, vereda El Triunfo, Fusagasugá.</a:t>
            </a:r>
          </a:p>
        </p:txBody>
      </p:sp>
      <p:pic>
        <p:nvPicPr>
          <p:cNvPr id="2" name="Imagen 1">
            <a:extLst>
              <a:ext uri="{FF2B5EF4-FFF2-40B4-BE49-F238E27FC236}">
                <a16:creationId xmlns:a16="http://schemas.microsoft.com/office/drawing/2014/main" id="{2BB6536A-5F10-9CDF-871D-4D7101266FAB}"/>
              </a:ext>
            </a:extLst>
          </p:cNvPr>
          <p:cNvPicPr>
            <a:picLocks noChangeAspect="1"/>
          </p:cNvPicPr>
          <p:nvPr/>
        </p:nvPicPr>
        <p:blipFill>
          <a:blip r:embed="rId2"/>
          <a:stretch>
            <a:fillRect/>
          </a:stretch>
        </p:blipFill>
        <p:spPr>
          <a:xfrm>
            <a:off x="483869" y="1388311"/>
            <a:ext cx="6947771" cy="3200314"/>
          </a:xfrm>
          <a:prstGeom prst="rect">
            <a:avLst/>
          </a:prstGeom>
        </p:spPr>
      </p:pic>
    </p:spTree>
    <p:extLst>
      <p:ext uri="{BB962C8B-B14F-4D97-AF65-F5344CB8AC3E}">
        <p14:creationId xmlns:p14="http://schemas.microsoft.com/office/powerpoint/2010/main" val="452638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A82AB-1EAA-57E8-BBFF-67743CD7ABA6}"/>
            </a:ext>
          </a:extLst>
        </p:cNvPr>
        <p:cNvGrpSpPr/>
        <p:nvPr/>
      </p:nvGrpSpPr>
      <p:grpSpPr>
        <a:xfrm>
          <a:off x="0" y="0"/>
          <a:ext cx="0" cy="0"/>
          <a:chOff x="0" y="0"/>
          <a:chExt cx="0" cy="0"/>
        </a:xfrm>
      </p:grpSpPr>
      <p:sp>
        <p:nvSpPr>
          <p:cNvPr id="3" name="Título 9">
            <a:extLst>
              <a:ext uri="{FF2B5EF4-FFF2-40B4-BE49-F238E27FC236}">
                <a16:creationId xmlns:a16="http://schemas.microsoft.com/office/drawing/2014/main" id="{F8C73A41-6AEF-E5F4-839B-A2AC14AE01C0}"/>
              </a:ext>
            </a:extLst>
          </p:cNvPr>
          <p:cNvSpPr txBox="1">
            <a:spLocks/>
          </p:cNvSpPr>
          <p:nvPr/>
        </p:nvSpPr>
        <p:spPr>
          <a:xfrm>
            <a:off x="714625" y="1328854"/>
            <a:ext cx="7591942" cy="496867"/>
          </a:xfrm>
          <a:prstGeom prst="rect">
            <a:avLst/>
          </a:prstGeom>
        </p:spPr>
        <p:txBody>
          <a:bodyPr>
            <a:noAutofit/>
          </a:bodyPr>
          <a:lst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dirty="0">
                <a:solidFill>
                  <a:schemeClr val="tx1"/>
                </a:solidFill>
              </a:rPr>
              <a:t>PERMISOS REQUERIDOS EN EL SISTEMA DE ACUEDUCTO</a:t>
            </a:r>
            <a:endParaRPr lang="es-CO" sz="2000" dirty="0"/>
          </a:p>
        </p:txBody>
      </p:sp>
      <p:sp>
        <p:nvSpPr>
          <p:cNvPr id="6" name="CuadroTexto 5">
            <a:extLst>
              <a:ext uri="{FF2B5EF4-FFF2-40B4-BE49-F238E27FC236}">
                <a16:creationId xmlns:a16="http://schemas.microsoft.com/office/drawing/2014/main" id="{165E7F5E-B85F-BEEB-8F14-ACB3D44ECE92}"/>
              </a:ext>
            </a:extLst>
          </p:cNvPr>
          <p:cNvSpPr txBox="1"/>
          <p:nvPr/>
        </p:nvSpPr>
        <p:spPr>
          <a:xfrm>
            <a:off x="543920" y="5067481"/>
            <a:ext cx="10858499" cy="923330"/>
          </a:xfrm>
          <a:prstGeom prst="rect">
            <a:avLst/>
          </a:prstGeom>
          <a:noFill/>
        </p:spPr>
        <p:txBody>
          <a:bodyPr wrap="square" rtlCol="0">
            <a:spAutoFit/>
          </a:bodyPr>
          <a:lstStyle/>
          <a:p>
            <a:r>
              <a:rPr lang="es-ES" dirty="0"/>
              <a:t>Se realiza el análisis comparativo de los permisos requeridos para todos los sistemas proyectados, Entre los que se encuentran permisos de ocupación de cauce , de concesión de aguas, vertimiento, permiso forestal, cruces viales Y predial.</a:t>
            </a:r>
            <a:endParaRPr lang="es-CO" dirty="0"/>
          </a:p>
        </p:txBody>
      </p:sp>
      <p:sp>
        <p:nvSpPr>
          <p:cNvPr id="7" name="Título 9">
            <a:extLst>
              <a:ext uri="{FF2B5EF4-FFF2-40B4-BE49-F238E27FC236}">
                <a16:creationId xmlns:a16="http://schemas.microsoft.com/office/drawing/2014/main" id="{AC6994AF-97B9-6FB2-2019-14142B1B16B9}"/>
              </a:ext>
            </a:extLst>
          </p:cNvPr>
          <p:cNvSpPr txBox="1">
            <a:spLocks/>
          </p:cNvSpPr>
          <p:nvPr/>
        </p:nvSpPr>
        <p:spPr>
          <a:xfrm>
            <a:off x="714625" y="617891"/>
            <a:ext cx="7591942" cy="571543"/>
          </a:xfrm>
          <a:prstGeom prst="rect">
            <a:avLst/>
          </a:prstGeom>
        </p:spPr>
        <p:txBody>
          <a:bodyPr>
            <a:noAutofit/>
          </a:bodyPr>
          <a:lst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dirty="0"/>
              <a:t>PERMISOS REQUERIDOS Y GESTIÓN PREDIAL</a:t>
            </a:r>
            <a:br>
              <a:rPr lang="es-ES" sz="2000" dirty="0"/>
            </a:br>
            <a:endParaRPr lang="es-CO" sz="2000" dirty="0"/>
          </a:p>
        </p:txBody>
      </p:sp>
      <p:graphicFrame>
        <p:nvGraphicFramePr>
          <p:cNvPr id="4" name="Tabla 3">
            <a:extLst>
              <a:ext uri="{FF2B5EF4-FFF2-40B4-BE49-F238E27FC236}">
                <a16:creationId xmlns:a16="http://schemas.microsoft.com/office/drawing/2014/main" id="{125CDAEC-EB9D-AB2E-2238-F78172AFB972}"/>
              </a:ext>
            </a:extLst>
          </p:cNvPr>
          <p:cNvGraphicFramePr>
            <a:graphicFrameLocks noGrp="1"/>
          </p:cNvGraphicFramePr>
          <p:nvPr>
            <p:extLst>
              <p:ext uri="{D42A27DB-BD31-4B8C-83A1-F6EECF244321}">
                <p14:modId xmlns:p14="http://schemas.microsoft.com/office/powerpoint/2010/main" val="1780736353"/>
              </p:ext>
            </p:extLst>
          </p:nvPr>
        </p:nvGraphicFramePr>
        <p:xfrm>
          <a:off x="1157136" y="2185968"/>
          <a:ext cx="9877727" cy="2037803"/>
        </p:xfrm>
        <a:graphic>
          <a:graphicData uri="http://schemas.openxmlformats.org/drawingml/2006/table">
            <a:tbl>
              <a:tblPr>
                <a:tableStyleId>{9DCAF9ED-07DC-4A11-8D7F-57B35C25682E}</a:tableStyleId>
              </a:tblPr>
              <a:tblGrid>
                <a:gridCol w="2906972">
                  <a:extLst>
                    <a:ext uri="{9D8B030D-6E8A-4147-A177-3AD203B41FA5}">
                      <a16:colId xmlns:a16="http://schemas.microsoft.com/office/drawing/2014/main" val="2510236225"/>
                    </a:ext>
                  </a:extLst>
                </a:gridCol>
                <a:gridCol w="2156346">
                  <a:extLst>
                    <a:ext uri="{9D8B030D-6E8A-4147-A177-3AD203B41FA5}">
                      <a16:colId xmlns:a16="http://schemas.microsoft.com/office/drawing/2014/main" val="3504076844"/>
                    </a:ext>
                  </a:extLst>
                </a:gridCol>
                <a:gridCol w="1174342">
                  <a:extLst>
                    <a:ext uri="{9D8B030D-6E8A-4147-A177-3AD203B41FA5}">
                      <a16:colId xmlns:a16="http://schemas.microsoft.com/office/drawing/2014/main" val="2413141218"/>
                    </a:ext>
                  </a:extLst>
                </a:gridCol>
                <a:gridCol w="1592903">
                  <a:extLst>
                    <a:ext uri="{9D8B030D-6E8A-4147-A177-3AD203B41FA5}">
                      <a16:colId xmlns:a16="http://schemas.microsoft.com/office/drawing/2014/main" val="1043268039"/>
                    </a:ext>
                  </a:extLst>
                </a:gridCol>
                <a:gridCol w="2047164">
                  <a:extLst>
                    <a:ext uri="{9D8B030D-6E8A-4147-A177-3AD203B41FA5}">
                      <a16:colId xmlns:a16="http://schemas.microsoft.com/office/drawing/2014/main" val="423441463"/>
                    </a:ext>
                  </a:extLst>
                </a:gridCol>
              </a:tblGrid>
              <a:tr h="462525">
                <a:tc>
                  <a:txBody>
                    <a:bodyPr/>
                    <a:lstStyle/>
                    <a:p>
                      <a:pPr algn="l" fontAlgn="b">
                        <a:lnSpc>
                          <a:spcPct val="150000"/>
                        </a:lnSpc>
                        <a:buNone/>
                      </a:pPr>
                      <a:r>
                        <a:rPr lang="es-CO" sz="1200" b="1" u="none" strike="noStrike" dirty="0">
                          <a:solidFill>
                            <a:schemeClr val="tx1"/>
                          </a:solidFill>
                          <a:effectLst/>
                        </a:rPr>
                        <a:t>SISTEMA</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CO" sz="1200" b="1" u="none" strike="noStrike" dirty="0">
                          <a:solidFill>
                            <a:schemeClr val="tx1"/>
                          </a:solidFill>
                          <a:effectLst/>
                        </a:rPr>
                        <a:t>OCUPACIÓN DE CAUCE</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CO" sz="1200" b="1" u="none" strike="noStrike" dirty="0">
                          <a:solidFill>
                            <a:schemeClr val="tx1"/>
                          </a:solidFill>
                          <a:effectLst/>
                        </a:rPr>
                        <a:t>VERTIMIENTO</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CO" sz="1200" b="1" u="none" strike="noStrike" dirty="0">
                          <a:solidFill>
                            <a:schemeClr val="tx1"/>
                          </a:solidFill>
                          <a:effectLst/>
                        </a:rPr>
                        <a:t>PERMISO FORESTAL</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CO" sz="1200" b="1" u="none" strike="noStrike" dirty="0">
                          <a:solidFill>
                            <a:schemeClr val="tx1"/>
                          </a:solidFill>
                          <a:effectLst/>
                        </a:rPr>
                        <a:t>CRUCE VIAL </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extLst>
                  <a:ext uri="{0D108BD9-81ED-4DB2-BD59-A6C34878D82A}">
                    <a16:rowId xmlns:a16="http://schemas.microsoft.com/office/drawing/2014/main" val="274940580"/>
                  </a:ext>
                </a:extLst>
              </a:tr>
              <a:tr h="300279">
                <a:tc>
                  <a:txBody>
                    <a:bodyPr/>
                    <a:lstStyle/>
                    <a:p>
                      <a:pPr marL="0" marR="0" lvl="0" indent="0" algn="l" defTabSz="457200" rtl="0" eaLnBrk="1" fontAlgn="b" latinLnBrk="0" hangingPunct="1">
                        <a:lnSpc>
                          <a:spcPct val="150000"/>
                        </a:lnSpc>
                        <a:spcBef>
                          <a:spcPts val="0"/>
                        </a:spcBef>
                        <a:spcAft>
                          <a:spcPts val="0"/>
                        </a:spcAft>
                        <a:buClrTx/>
                        <a:buSzTx/>
                        <a:buFontTx/>
                        <a:buNone/>
                        <a:tabLst/>
                        <a:defRPr/>
                      </a:pPr>
                      <a:r>
                        <a:rPr lang="es-CO" sz="1200" b="1" u="none" strike="noStrike" dirty="0">
                          <a:solidFill>
                            <a:schemeClr val="tx1"/>
                          </a:solidFill>
                          <a:effectLst/>
                        </a:rPr>
                        <a:t>COLECTOR FINAL VENTA</a:t>
                      </a:r>
                      <a:endParaRPr lang="es-CO" sz="1200" b="1"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ES" sz="1200" b="0" i="0" u="none" strike="noStrike" dirty="0">
                          <a:solidFill>
                            <a:schemeClr val="tx1"/>
                          </a:solidFill>
                          <a:effectLst/>
                          <a:latin typeface="Calibri" panose="020F0502020204030204" pitchFamily="34" charset="0"/>
                        </a:rPr>
                        <a:t>2 Pasos subfluviales</a:t>
                      </a:r>
                    </a:p>
                  </a:txBody>
                  <a:tcPr marL="7703" marR="7703" marT="7703" marB="0" anchor="b"/>
                </a:tc>
                <a:tc>
                  <a:txBody>
                    <a:bodyPr/>
                    <a:lstStyle/>
                    <a:p>
                      <a:pPr algn="l" fontAlgn="b">
                        <a:lnSpc>
                          <a:spcPct val="150000"/>
                        </a:lnSpc>
                        <a:buNone/>
                      </a:pPr>
                      <a:endParaRPr lang="es-CO" sz="1200" b="0" i="0" u="none" strike="noStrike">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endParaRPr lang="pt-BR" sz="1200" b="0" i="0" u="none" strike="noStrike" dirty="0">
                        <a:solidFill>
                          <a:schemeClr val="tx1"/>
                        </a:solidFill>
                        <a:effectLst/>
                        <a:latin typeface="Calibri" panose="020F0502020204030204" pitchFamily="34" charset="0"/>
                      </a:endParaRPr>
                    </a:p>
                  </a:txBody>
                  <a:tcPr marL="7703" marR="7703" marT="7703" marB="0" anchor="b"/>
                </a:tc>
                <a:extLst>
                  <a:ext uri="{0D108BD9-81ED-4DB2-BD59-A6C34878D82A}">
                    <a16:rowId xmlns:a16="http://schemas.microsoft.com/office/drawing/2014/main" val="3230229336"/>
                  </a:ext>
                </a:extLst>
              </a:tr>
              <a:tr h="300279">
                <a:tc>
                  <a:txBody>
                    <a:bodyPr/>
                    <a:lstStyle/>
                    <a:p>
                      <a:pPr algn="l" fontAlgn="b">
                        <a:lnSpc>
                          <a:spcPct val="150000"/>
                        </a:lnSpc>
                        <a:buNone/>
                      </a:pPr>
                      <a:r>
                        <a:rPr lang="es-CO" sz="1200" b="1" u="none" strike="noStrike" dirty="0">
                          <a:solidFill>
                            <a:schemeClr val="tx1"/>
                          </a:solidFill>
                          <a:effectLst/>
                        </a:rPr>
                        <a:t>SIFON VENTA CHINAUTA</a:t>
                      </a:r>
                      <a:endParaRPr lang="es-CO" sz="1200" b="1"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ES" sz="1200" u="none" strike="noStrike" dirty="0">
                          <a:solidFill>
                            <a:schemeClr val="tx1"/>
                          </a:solidFill>
                          <a:effectLst/>
                        </a:rPr>
                        <a:t>3 ( 1 Paso Elevado Sifón, 2 pasos subfluviales</a:t>
                      </a:r>
                      <a:endParaRPr lang="es-ES"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a:solidFill>
                            <a:schemeClr val="tx1"/>
                          </a:solidFill>
                          <a:effectLst/>
                        </a:rPr>
                        <a:t> </a:t>
                      </a:r>
                      <a:endParaRPr lang="es-CO" sz="1200" b="0" i="0" u="none" strike="noStrike">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 </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pt-BR" sz="1200" u="none" strike="noStrike" dirty="0">
                          <a:solidFill>
                            <a:schemeClr val="tx1"/>
                          </a:solidFill>
                          <a:effectLst/>
                        </a:rPr>
                        <a:t>1 (Paso sobre via principal)</a:t>
                      </a:r>
                      <a:endParaRPr lang="pt-BR" sz="1200" b="0" i="0" u="none" strike="noStrike" dirty="0">
                        <a:solidFill>
                          <a:schemeClr val="tx1"/>
                        </a:solidFill>
                        <a:effectLst/>
                        <a:latin typeface="Calibri" panose="020F0502020204030204" pitchFamily="34" charset="0"/>
                      </a:endParaRPr>
                    </a:p>
                  </a:txBody>
                  <a:tcPr marL="7703" marR="7703" marT="7703" marB="0" anchor="b"/>
                </a:tc>
                <a:extLst>
                  <a:ext uri="{0D108BD9-81ED-4DB2-BD59-A6C34878D82A}">
                    <a16:rowId xmlns:a16="http://schemas.microsoft.com/office/drawing/2014/main" val="1352127870"/>
                  </a:ext>
                </a:extLst>
              </a:tr>
              <a:tr h="138033">
                <a:tc>
                  <a:txBody>
                    <a:bodyPr/>
                    <a:lstStyle/>
                    <a:p>
                      <a:pPr algn="l" fontAlgn="b">
                        <a:lnSpc>
                          <a:spcPct val="150000"/>
                        </a:lnSpc>
                        <a:buNone/>
                      </a:pPr>
                      <a:r>
                        <a:rPr lang="es-CO" sz="1200" b="1" u="none" strike="noStrike" dirty="0">
                          <a:solidFill>
                            <a:schemeClr val="tx1"/>
                          </a:solidFill>
                          <a:effectLst/>
                        </a:rPr>
                        <a:t>COLECTOR ALCANTARILLADO CHINAUTA</a:t>
                      </a:r>
                      <a:endParaRPr lang="es-CO" sz="1200" b="1"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3 (Pasos Elevados)</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 </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 </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pt-BR" sz="1200" u="none" strike="noStrike" dirty="0">
                          <a:solidFill>
                            <a:schemeClr val="tx1"/>
                          </a:solidFill>
                          <a:effectLst/>
                        </a:rPr>
                        <a:t>1 (Paso sobre via principal)</a:t>
                      </a:r>
                      <a:endParaRPr lang="pt-BR" sz="1200" b="0" i="0" u="none" strike="noStrike" dirty="0">
                        <a:solidFill>
                          <a:schemeClr val="tx1"/>
                        </a:solidFill>
                        <a:effectLst/>
                        <a:latin typeface="Calibri" panose="020F0502020204030204" pitchFamily="34" charset="0"/>
                      </a:endParaRPr>
                    </a:p>
                  </a:txBody>
                  <a:tcPr marL="7703" marR="7703" marT="7703" marB="0" anchor="b"/>
                </a:tc>
                <a:extLst>
                  <a:ext uri="{0D108BD9-81ED-4DB2-BD59-A6C34878D82A}">
                    <a16:rowId xmlns:a16="http://schemas.microsoft.com/office/drawing/2014/main" val="1952320812"/>
                  </a:ext>
                </a:extLst>
              </a:tr>
              <a:tr h="300279">
                <a:tc>
                  <a:txBody>
                    <a:bodyPr/>
                    <a:lstStyle/>
                    <a:p>
                      <a:pPr algn="l" fontAlgn="b">
                        <a:lnSpc>
                          <a:spcPct val="150000"/>
                        </a:lnSpc>
                        <a:buNone/>
                      </a:pPr>
                      <a:r>
                        <a:rPr lang="es-CO" sz="1200" b="1" u="none" strike="noStrike" dirty="0">
                          <a:solidFill>
                            <a:schemeClr val="tx1"/>
                          </a:solidFill>
                          <a:effectLst/>
                        </a:rPr>
                        <a:t>PRETRATAMIENTO  Y EMISARIO FINAL</a:t>
                      </a:r>
                      <a:endParaRPr lang="es-CO" sz="1200" b="1"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1 (Descarga)</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1 (Descarga)</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1</a:t>
                      </a:r>
                      <a:endParaRPr lang="es-CO" sz="1200" b="0" i="0" u="none" strike="noStrike" dirty="0">
                        <a:solidFill>
                          <a:schemeClr val="tx1"/>
                        </a:solidFill>
                        <a:effectLst/>
                        <a:latin typeface="Calibri" panose="020F0502020204030204" pitchFamily="34" charset="0"/>
                      </a:endParaRPr>
                    </a:p>
                  </a:txBody>
                  <a:tcPr marL="7703" marR="7703" marT="7703" marB="0" anchor="b"/>
                </a:tc>
                <a:tc>
                  <a:txBody>
                    <a:bodyPr/>
                    <a:lstStyle/>
                    <a:p>
                      <a:pPr algn="l" fontAlgn="b">
                        <a:lnSpc>
                          <a:spcPct val="150000"/>
                        </a:lnSpc>
                        <a:buNone/>
                      </a:pPr>
                      <a:r>
                        <a:rPr lang="es-CO" sz="1200" u="none" strike="noStrike" dirty="0">
                          <a:solidFill>
                            <a:schemeClr val="tx1"/>
                          </a:solidFill>
                          <a:effectLst/>
                        </a:rPr>
                        <a:t> </a:t>
                      </a:r>
                      <a:endParaRPr lang="es-CO" sz="1200" b="0" i="0" u="none" strike="noStrike" dirty="0">
                        <a:solidFill>
                          <a:schemeClr val="tx1"/>
                        </a:solidFill>
                        <a:effectLst/>
                        <a:latin typeface="Calibri" panose="020F0502020204030204" pitchFamily="34" charset="0"/>
                      </a:endParaRPr>
                    </a:p>
                  </a:txBody>
                  <a:tcPr marL="7703" marR="7703" marT="7703" marB="0" anchor="b"/>
                </a:tc>
                <a:extLst>
                  <a:ext uri="{0D108BD9-81ED-4DB2-BD59-A6C34878D82A}">
                    <a16:rowId xmlns:a16="http://schemas.microsoft.com/office/drawing/2014/main" val="330555864"/>
                  </a:ext>
                </a:extLst>
              </a:tr>
              <a:tr h="138183">
                <a:tc>
                  <a:txBody>
                    <a:bodyPr/>
                    <a:lstStyle/>
                    <a:p>
                      <a:pPr algn="l" fontAlgn="b">
                        <a:lnSpc>
                          <a:spcPct val="150000"/>
                        </a:lnSpc>
                        <a:buNone/>
                      </a:pPr>
                      <a:r>
                        <a:rPr lang="es-CO" sz="1200" b="1" u="none" strike="noStrike" dirty="0">
                          <a:solidFill>
                            <a:schemeClr val="tx1"/>
                          </a:solidFill>
                          <a:effectLst/>
                        </a:rPr>
                        <a:t>TOTAL</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ES" sz="1200" b="1" i="0" u="none" strike="noStrike" dirty="0">
                          <a:solidFill>
                            <a:schemeClr val="tx1"/>
                          </a:solidFill>
                          <a:effectLst/>
                          <a:latin typeface="Calibri" panose="020F0502020204030204" pitchFamily="34" charset="0"/>
                        </a:rPr>
                        <a:t>9</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CO" sz="1200" b="1"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CO" sz="1200" b="1" u="none" strike="noStrike" dirty="0">
                          <a:solidFill>
                            <a:schemeClr val="tx1"/>
                          </a:solidFill>
                          <a:effectLst/>
                        </a:rPr>
                        <a:t>1</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tc>
                  <a:txBody>
                    <a:bodyPr/>
                    <a:lstStyle/>
                    <a:p>
                      <a:pPr algn="l" fontAlgn="b">
                        <a:lnSpc>
                          <a:spcPct val="150000"/>
                        </a:lnSpc>
                        <a:buNone/>
                      </a:pPr>
                      <a:r>
                        <a:rPr lang="es-ES" sz="1200" b="1" i="0" u="none" strike="noStrike" dirty="0">
                          <a:solidFill>
                            <a:schemeClr val="tx1"/>
                          </a:solidFill>
                          <a:effectLst/>
                          <a:latin typeface="Calibri" panose="020F0502020204030204" pitchFamily="34" charset="0"/>
                        </a:rPr>
                        <a:t>2</a:t>
                      </a:r>
                      <a:endParaRPr lang="es-CO" sz="1200" b="1" i="0" u="none" strike="noStrike" dirty="0">
                        <a:solidFill>
                          <a:schemeClr val="tx1"/>
                        </a:solidFill>
                        <a:effectLst/>
                        <a:latin typeface="Calibri" panose="020F0502020204030204" pitchFamily="34" charset="0"/>
                      </a:endParaRPr>
                    </a:p>
                  </a:txBody>
                  <a:tcPr marL="7703" marR="7703" marT="7703" marB="0" anchor="b">
                    <a:solidFill>
                      <a:schemeClr val="accent2">
                        <a:lumMod val="60000"/>
                        <a:lumOff val="40000"/>
                      </a:schemeClr>
                    </a:solidFill>
                  </a:tcPr>
                </a:tc>
                <a:extLst>
                  <a:ext uri="{0D108BD9-81ED-4DB2-BD59-A6C34878D82A}">
                    <a16:rowId xmlns:a16="http://schemas.microsoft.com/office/drawing/2014/main" val="1095702005"/>
                  </a:ext>
                </a:extLst>
              </a:tr>
            </a:tbl>
          </a:graphicData>
        </a:graphic>
      </p:graphicFrame>
    </p:spTree>
    <p:extLst>
      <p:ext uri="{BB962C8B-B14F-4D97-AF65-F5344CB8AC3E}">
        <p14:creationId xmlns:p14="http://schemas.microsoft.com/office/powerpoint/2010/main" val="3751808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B0CE5-38A4-D345-E4E9-BBF615D8FE33}"/>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6E84EA8-3A99-01ED-256A-DA11ECAA2EFD}"/>
              </a:ext>
            </a:extLst>
          </p:cNvPr>
          <p:cNvGraphicFramePr>
            <a:graphicFrameLocks noGrp="1"/>
          </p:cNvGraphicFramePr>
          <p:nvPr>
            <p:extLst>
              <p:ext uri="{D42A27DB-BD31-4B8C-83A1-F6EECF244321}">
                <p14:modId xmlns:p14="http://schemas.microsoft.com/office/powerpoint/2010/main" val="3751767607"/>
              </p:ext>
            </p:extLst>
          </p:nvPr>
        </p:nvGraphicFramePr>
        <p:xfrm>
          <a:off x="2387916" y="1753126"/>
          <a:ext cx="7416167" cy="1203435"/>
        </p:xfrm>
        <a:graphic>
          <a:graphicData uri="http://schemas.openxmlformats.org/drawingml/2006/table">
            <a:tbl>
              <a:tblPr/>
              <a:tblGrid>
                <a:gridCol w="3084666">
                  <a:extLst>
                    <a:ext uri="{9D8B030D-6E8A-4147-A177-3AD203B41FA5}">
                      <a16:colId xmlns:a16="http://schemas.microsoft.com/office/drawing/2014/main" val="617179686"/>
                    </a:ext>
                  </a:extLst>
                </a:gridCol>
                <a:gridCol w="1845033">
                  <a:extLst>
                    <a:ext uri="{9D8B030D-6E8A-4147-A177-3AD203B41FA5}">
                      <a16:colId xmlns:a16="http://schemas.microsoft.com/office/drawing/2014/main" val="11021988"/>
                    </a:ext>
                  </a:extLst>
                </a:gridCol>
                <a:gridCol w="1243234">
                  <a:extLst>
                    <a:ext uri="{9D8B030D-6E8A-4147-A177-3AD203B41FA5}">
                      <a16:colId xmlns:a16="http://schemas.microsoft.com/office/drawing/2014/main" val="1894987672"/>
                    </a:ext>
                  </a:extLst>
                </a:gridCol>
                <a:gridCol w="1243234">
                  <a:extLst>
                    <a:ext uri="{9D8B030D-6E8A-4147-A177-3AD203B41FA5}">
                      <a16:colId xmlns:a16="http://schemas.microsoft.com/office/drawing/2014/main" val="4120774796"/>
                    </a:ext>
                  </a:extLst>
                </a:gridCol>
              </a:tblGrid>
              <a:tr h="240687">
                <a:tc rowSpan="2">
                  <a:txBody>
                    <a:bodyPr/>
                    <a:lstStyle/>
                    <a:p>
                      <a:pPr algn="ctr" rtl="0" fontAlgn="ctr"/>
                      <a:r>
                        <a:rPr lang="es-CO" sz="1200" b="1" i="0" u="none" strike="noStrike" dirty="0">
                          <a:solidFill>
                            <a:srgbClr val="000000"/>
                          </a:solidFill>
                          <a:effectLst/>
                          <a:latin typeface="Trebuchet MS" panose="020B0603020202020204" pitchFamily="34" charset="0"/>
                        </a:rPr>
                        <a:t>SISTEMA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gridSpan="3">
                  <a:txBody>
                    <a:bodyPr/>
                    <a:lstStyle/>
                    <a:p>
                      <a:pPr algn="ctr" rtl="0" fontAlgn="ctr"/>
                      <a:r>
                        <a:rPr lang="es-CO" sz="1200" b="1" i="0" u="none" strike="noStrike">
                          <a:solidFill>
                            <a:srgbClr val="000000"/>
                          </a:solidFill>
                          <a:effectLst/>
                          <a:latin typeface="Trebuchet MS" panose="020B0603020202020204" pitchFamily="34" charset="0"/>
                        </a:rPr>
                        <a:t>PREDIAL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282091110"/>
                  </a:ext>
                </a:extLst>
              </a:tr>
              <a:tr h="240687">
                <a:tc vMerge="1">
                  <a:txBody>
                    <a:bodyPr/>
                    <a:lstStyle/>
                    <a:p>
                      <a:endParaRPr lang="es-CO"/>
                    </a:p>
                  </a:txBody>
                  <a:tcPr/>
                </a:tc>
                <a:tc>
                  <a:txBody>
                    <a:bodyPr/>
                    <a:lstStyle/>
                    <a:p>
                      <a:pPr algn="ctr" rtl="0" fontAlgn="b"/>
                      <a:r>
                        <a:rPr lang="es-CO" sz="1200" b="1" i="0" u="none" strike="noStrike">
                          <a:solidFill>
                            <a:srgbClr val="000000"/>
                          </a:solidFill>
                          <a:effectLst/>
                          <a:latin typeface="Trebuchet MS" panose="020B0603020202020204" pitchFamily="34" charset="0"/>
                        </a:rPr>
                        <a:t># Predios Afectados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a:txBody>
                    <a:bodyPr/>
                    <a:lstStyle/>
                    <a:p>
                      <a:pPr algn="ctr" rtl="0" fontAlgn="b"/>
                      <a:r>
                        <a:rPr lang="es-CO" sz="1200" b="1" i="0" u="none" strike="noStrike">
                          <a:solidFill>
                            <a:srgbClr val="000000"/>
                          </a:solidFill>
                          <a:effectLst/>
                          <a:latin typeface="Trebuchet MS" panose="020B0603020202020204" pitchFamily="34" charset="0"/>
                        </a:rPr>
                        <a:t>SERVIDUMBRE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a:txBody>
                    <a:bodyPr/>
                    <a:lstStyle/>
                    <a:p>
                      <a:pPr algn="ctr" rtl="0" fontAlgn="b"/>
                      <a:r>
                        <a:rPr lang="es-CO" sz="1200" b="1" i="0" u="none" strike="noStrike">
                          <a:solidFill>
                            <a:srgbClr val="000000"/>
                          </a:solidFill>
                          <a:effectLst/>
                          <a:latin typeface="Trebuchet MS" panose="020B0603020202020204" pitchFamily="34" charset="0"/>
                        </a:rPr>
                        <a:t>COMPRA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extLst>
                  <a:ext uri="{0D108BD9-81ED-4DB2-BD59-A6C34878D82A}">
                    <a16:rowId xmlns:a16="http://schemas.microsoft.com/office/drawing/2014/main" val="3192597312"/>
                  </a:ext>
                </a:extLst>
              </a:tr>
              <a:tr h="240687">
                <a:tc>
                  <a:txBody>
                    <a:bodyPr/>
                    <a:lstStyle/>
                    <a:p>
                      <a:pPr algn="ctr" rtl="0" fontAlgn="b"/>
                      <a:r>
                        <a:rPr lang="es-CO" sz="1200" b="1" i="0" u="none" strike="noStrike" dirty="0">
                          <a:solidFill>
                            <a:srgbClr val="000000"/>
                          </a:solidFill>
                          <a:effectLst/>
                          <a:latin typeface="Trebuchet MS" panose="020B0603020202020204" pitchFamily="34" charset="0"/>
                        </a:rPr>
                        <a:t>SIFON VENTA CHINAUTA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CO" sz="1200" b="1" i="0" u="none" strike="noStrike" dirty="0">
                          <a:solidFill>
                            <a:srgbClr val="000000"/>
                          </a:solidFill>
                          <a:effectLst/>
                          <a:latin typeface="Trebuchet MS" panose="020B0603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CO" sz="1200" b="1" i="0" u="none" strike="noStrike" dirty="0">
                          <a:solidFill>
                            <a:srgbClr val="000000"/>
                          </a:solidFill>
                          <a:effectLst/>
                          <a:latin typeface="Trebuchet MS" panose="020B0603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CO" sz="1200" b="1" i="0" u="none" strike="noStrike" dirty="0">
                          <a:solidFill>
                            <a:srgbClr val="000000"/>
                          </a:solidFill>
                          <a:effectLst/>
                          <a:latin typeface="Trebuchet MS" panose="020B0603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4388954"/>
                  </a:ext>
                </a:extLst>
              </a:tr>
              <a:tr h="240687">
                <a:tc>
                  <a:txBody>
                    <a:bodyPr/>
                    <a:lstStyle/>
                    <a:p>
                      <a:pPr algn="ctr" rtl="0" fontAlgn="b"/>
                      <a:r>
                        <a:rPr lang="es-CO" sz="1200" b="1" i="0" u="none" strike="noStrike" dirty="0">
                          <a:solidFill>
                            <a:srgbClr val="000000"/>
                          </a:solidFill>
                          <a:effectLst/>
                          <a:latin typeface="Trebuchet MS" panose="020B0603020202020204" pitchFamily="34" charset="0"/>
                        </a:rPr>
                        <a:t>COLECTOR ALCANTARILLADO CHINAUTA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b"/>
                      <a:r>
                        <a:rPr lang="es-CO" sz="1200" b="1" i="0" u="none" strike="noStrike" dirty="0">
                          <a:solidFill>
                            <a:srgbClr val="000000"/>
                          </a:solidFill>
                          <a:effectLst/>
                          <a:latin typeface="Trebuchet MS" panose="020B0603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b"/>
                      <a:r>
                        <a:rPr lang="es-ES" sz="1200" b="1" i="0" u="none" strike="noStrike" dirty="0">
                          <a:solidFill>
                            <a:srgbClr val="000000"/>
                          </a:solidFill>
                          <a:effectLst/>
                          <a:latin typeface="Trebuchet MS" panose="020B0603020202020204" pitchFamily="34" charset="0"/>
                        </a:rPr>
                        <a:t>4</a:t>
                      </a:r>
                      <a:endParaRPr lang="es-CO" sz="1200" b="1" i="0" u="none" strike="noStrike" dirty="0">
                        <a:solidFill>
                          <a:srgbClr val="000000"/>
                        </a:solidFill>
                        <a:effectLst/>
                        <a:latin typeface="Trebuchet MS" panose="020B0603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b"/>
                      <a:r>
                        <a:rPr lang="es-CO" sz="1200" b="1" i="0" u="none" strike="noStrike" dirty="0">
                          <a:solidFill>
                            <a:srgbClr val="000000"/>
                          </a:solidFill>
                          <a:effectLst/>
                          <a:latin typeface="Trebuchet MS" panose="020B0603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96218018"/>
                  </a:ext>
                </a:extLst>
              </a:tr>
              <a:tr h="240687">
                <a:tc>
                  <a:txBody>
                    <a:bodyPr/>
                    <a:lstStyle/>
                    <a:p>
                      <a:pPr algn="ctr" rtl="0" fontAlgn="b"/>
                      <a:r>
                        <a:rPr lang="es-CO" sz="1200" b="1" i="0" u="none" strike="noStrike" dirty="0">
                          <a:solidFill>
                            <a:srgbClr val="000000"/>
                          </a:solidFill>
                          <a:effectLst/>
                          <a:latin typeface="Trebuchet MS" panose="020B0603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a:txBody>
                    <a:bodyPr/>
                    <a:lstStyle/>
                    <a:p>
                      <a:pPr algn="ctr" rtl="0" fontAlgn="b"/>
                      <a:r>
                        <a:rPr lang="es-ES" sz="1200" b="1" i="0" u="none" strike="noStrike" dirty="0">
                          <a:solidFill>
                            <a:srgbClr val="000000"/>
                          </a:solidFill>
                          <a:effectLst/>
                          <a:latin typeface="Trebuchet MS" panose="020B0603020202020204" pitchFamily="34" charset="0"/>
                        </a:rPr>
                        <a:t>14</a:t>
                      </a:r>
                      <a:endParaRPr lang="es-CO" sz="1200" b="1" i="0" u="none" strike="noStrike" dirty="0">
                        <a:solidFill>
                          <a:srgbClr val="000000"/>
                        </a:solidFill>
                        <a:effectLst/>
                        <a:latin typeface="Trebuchet MS" panose="020B0603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a:txBody>
                    <a:bodyPr/>
                    <a:lstStyle/>
                    <a:p>
                      <a:pPr algn="ctr" rtl="0" fontAlgn="b"/>
                      <a:r>
                        <a:rPr lang="es-ES" sz="1200" b="1" i="0" u="none" strike="noStrike" dirty="0">
                          <a:solidFill>
                            <a:srgbClr val="000000"/>
                          </a:solidFill>
                          <a:effectLst/>
                          <a:latin typeface="Trebuchet MS" panose="020B0603020202020204" pitchFamily="34" charset="0"/>
                        </a:rPr>
                        <a:t>1</a:t>
                      </a:r>
                      <a:r>
                        <a:rPr lang="es-CO" sz="1200" b="1" i="0" u="none" strike="noStrike" dirty="0">
                          <a:solidFill>
                            <a:srgbClr val="000000"/>
                          </a:solidFill>
                          <a:effectLst/>
                          <a:latin typeface="Trebuchet MS" panose="020B0603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tc>
                  <a:txBody>
                    <a:bodyPr/>
                    <a:lstStyle/>
                    <a:p>
                      <a:pPr algn="ctr" rtl="0" fontAlgn="b"/>
                      <a:r>
                        <a:rPr lang="es-ES" sz="1200" b="1" i="0" u="none" strike="noStrike" dirty="0">
                          <a:solidFill>
                            <a:srgbClr val="000000"/>
                          </a:solidFill>
                          <a:effectLst/>
                          <a:latin typeface="Trebuchet MS" panose="020B0603020202020204" pitchFamily="34" charset="0"/>
                        </a:rPr>
                        <a:t>2</a:t>
                      </a:r>
                      <a:endParaRPr lang="es-CO" sz="1200" b="1" i="0" u="none" strike="noStrike" dirty="0">
                        <a:solidFill>
                          <a:srgbClr val="000000"/>
                        </a:solidFill>
                        <a:effectLst/>
                        <a:latin typeface="Trebuchet MS" panose="020B0603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CB5E0"/>
                    </a:solidFill>
                  </a:tcPr>
                </a:tc>
                <a:extLst>
                  <a:ext uri="{0D108BD9-81ED-4DB2-BD59-A6C34878D82A}">
                    <a16:rowId xmlns:a16="http://schemas.microsoft.com/office/drawing/2014/main" val="1372188084"/>
                  </a:ext>
                </a:extLst>
              </a:tr>
            </a:tbl>
          </a:graphicData>
        </a:graphic>
      </p:graphicFrame>
      <p:sp>
        <p:nvSpPr>
          <p:cNvPr id="5" name="Título 9">
            <a:extLst>
              <a:ext uri="{FF2B5EF4-FFF2-40B4-BE49-F238E27FC236}">
                <a16:creationId xmlns:a16="http://schemas.microsoft.com/office/drawing/2014/main" id="{22803D83-62EA-535D-05C9-A3B382AF0890}"/>
              </a:ext>
            </a:extLst>
          </p:cNvPr>
          <p:cNvSpPr txBox="1">
            <a:spLocks/>
          </p:cNvSpPr>
          <p:nvPr/>
        </p:nvSpPr>
        <p:spPr>
          <a:xfrm>
            <a:off x="428022" y="1256259"/>
            <a:ext cx="7591942" cy="496867"/>
          </a:xfrm>
          <a:prstGeom prst="rect">
            <a:avLst/>
          </a:prstGeom>
        </p:spPr>
        <p:txBody>
          <a:bodyPr>
            <a:noAutofit/>
          </a:bodyPr>
          <a:lst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dirty="0">
                <a:solidFill>
                  <a:schemeClr val="tx1"/>
                </a:solidFill>
              </a:rPr>
              <a:t>GESTIÓN PREDIAL</a:t>
            </a:r>
            <a:endParaRPr lang="es-CO" sz="2000" dirty="0"/>
          </a:p>
        </p:txBody>
      </p:sp>
      <p:sp>
        <p:nvSpPr>
          <p:cNvPr id="7" name="Título 9">
            <a:extLst>
              <a:ext uri="{FF2B5EF4-FFF2-40B4-BE49-F238E27FC236}">
                <a16:creationId xmlns:a16="http://schemas.microsoft.com/office/drawing/2014/main" id="{8C51414D-938D-09C6-26A7-C37E71DB0786}"/>
              </a:ext>
            </a:extLst>
          </p:cNvPr>
          <p:cNvSpPr txBox="1">
            <a:spLocks/>
          </p:cNvSpPr>
          <p:nvPr/>
        </p:nvSpPr>
        <p:spPr>
          <a:xfrm>
            <a:off x="714625" y="617891"/>
            <a:ext cx="7591942" cy="571543"/>
          </a:xfrm>
          <a:prstGeom prst="rect">
            <a:avLst/>
          </a:prstGeom>
        </p:spPr>
        <p:txBody>
          <a:bodyPr>
            <a:noAutofit/>
          </a:bodyPr>
          <a:lstStyle>
            <a:lvl1pPr algn="l" defTabSz="457200" rtl="0" eaLnBrk="1" latinLnBrk="0" hangingPunct="1">
              <a:spcBef>
                <a:spcPct val="0"/>
              </a:spcBef>
              <a:buNone/>
              <a:defRPr sz="3600" kern="120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000" b="1" dirty="0"/>
              <a:t>PERMISOS REQUERIDOS Y GESTIÓN PREDIAL</a:t>
            </a:r>
            <a:br>
              <a:rPr lang="es-ES" sz="2000" dirty="0"/>
            </a:br>
            <a:endParaRPr lang="es-CO" sz="2000" dirty="0"/>
          </a:p>
        </p:txBody>
      </p:sp>
      <p:pic>
        <p:nvPicPr>
          <p:cNvPr id="9" name="Imagen 8">
            <a:extLst>
              <a:ext uri="{FF2B5EF4-FFF2-40B4-BE49-F238E27FC236}">
                <a16:creationId xmlns:a16="http://schemas.microsoft.com/office/drawing/2014/main" id="{45D337FA-806B-2DF9-2B79-39CF6D3C138E}"/>
              </a:ext>
            </a:extLst>
          </p:cNvPr>
          <p:cNvPicPr>
            <a:picLocks noChangeAspect="1"/>
          </p:cNvPicPr>
          <p:nvPr/>
        </p:nvPicPr>
        <p:blipFill>
          <a:blip r:embed="rId2"/>
          <a:stretch>
            <a:fillRect/>
          </a:stretch>
        </p:blipFill>
        <p:spPr>
          <a:xfrm>
            <a:off x="831234" y="3212018"/>
            <a:ext cx="4933950" cy="2971800"/>
          </a:xfrm>
          <a:prstGeom prst="rect">
            <a:avLst/>
          </a:prstGeom>
        </p:spPr>
      </p:pic>
      <p:pic>
        <p:nvPicPr>
          <p:cNvPr id="11" name="Imagen 10">
            <a:extLst>
              <a:ext uri="{FF2B5EF4-FFF2-40B4-BE49-F238E27FC236}">
                <a16:creationId xmlns:a16="http://schemas.microsoft.com/office/drawing/2014/main" id="{B8C7835C-DA00-1D6C-8D16-9852F5385225}"/>
              </a:ext>
            </a:extLst>
          </p:cNvPr>
          <p:cNvPicPr>
            <a:picLocks noChangeAspect="1"/>
          </p:cNvPicPr>
          <p:nvPr/>
        </p:nvPicPr>
        <p:blipFill>
          <a:blip r:embed="rId3"/>
          <a:stretch>
            <a:fillRect/>
          </a:stretch>
        </p:blipFill>
        <p:spPr>
          <a:xfrm>
            <a:off x="6284420" y="3212017"/>
            <a:ext cx="4652883" cy="2971801"/>
          </a:xfrm>
          <a:prstGeom prst="rect">
            <a:avLst/>
          </a:prstGeom>
        </p:spPr>
      </p:pic>
    </p:spTree>
    <p:extLst>
      <p:ext uri="{BB962C8B-B14F-4D97-AF65-F5344CB8AC3E}">
        <p14:creationId xmlns:p14="http://schemas.microsoft.com/office/powerpoint/2010/main" val="2455637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8FA77-C6D4-04B3-E4DC-31477D73C730}"/>
            </a:ext>
          </a:extLst>
        </p:cNvPr>
        <p:cNvGrpSpPr/>
        <p:nvPr/>
      </p:nvGrpSpPr>
      <p:grpSpPr>
        <a:xfrm>
          <a:off x="0" y="0"/>
          <a:ext cx="0" cy="0"/>
          <a:chOff x="0" y="0"/>
          <a:chExt cx="0" cy="0"/>
        </a:xfrm>
      </p:grpSpPr>
      <p:graphicFrame>
        <p:nvGraphicFramePr>
          <p:cNvPr id="7" name="Tabla 6">
            <a:extLst>
              <a:ext uri="{FF2B5EF4-FFF2-40B4-BE49-F238E27FC236}">
                <a16:creationId xmlns:a16="http://schemas.microsoft.com/office/drawing/2014/main" id="{BB70A04C-5E85-A80F-B29F-A372CA190E31}"/>
              </a:ext>
            </a:extLst>
          </p:cNvPr>
          <p:cNvGraphicFramePr>
            <a:graphicFrameLocks noGrp="1"/>
          </p:cNvGraphicFramePr>
          <p:nvPr>
            <p:extLst>
              <p:ext uri="{D42A27DB-BD31-4B8C-83A1-F6EECF244321}">
                <p14:modId xmlns:p14="http://schemas.microsoft.com/office/powerpoint/2010/main" val="42227475"/>
              </p:ext>
            </p:extLst>
          </p:nvPr>
        </p:nvGraphicFramePr>
        <p:xfrm>
          <a:off x="641445" y="956813"/>
          <a:ext cx="10181230" cy="4977195"/>
        </p:xfrm>
        <a:graphic>
          <a:graphicData uri="http://schemas.openxmlformats.org/drawingml/2006/table">
            <a:tbl>
              <a:tblPr firstRow="1" firstCol="1" lastRow="1">
                <a:tableStyleId>{5C22544A-7EE6-4342-B048-85BDC9FD1C3A}</a:tableStyleId>
              </a:tblPr>
              <a:tblGrid>
                <a:gridCol w="3159021">
                  <a:extLst>
                    <a:ext uri="{9D8B030D-6E8A-4147-A177-3AD203B41FA5}">
                      <a16:colId xmlns:a16="http://schemas.microsoft.com/office/drawing/2014/main" val="3567630177"/>
                    </a:ext>
                  </a:extLst>
                </a:gridCol>
                <a:gridCol w="4792997">
                  <a:extLst>
                    <a:ext uri="{9D8B030D-6E8A-4147-A177-3AD203B41FA5}">
                      <a16:colId xmlns:a16="http://schemas.microsoft.com/office/drawing/2014/main" val="3348138768"/>
                    </a:ext>
                  </a:extLst>
                </a:gridCol>
                <a:gridCol w="2229212">
                  <a:extLst>
                    <a:ext uri="{9D8B030D-6E8A-4147-A177-3AD203B41FA5}">
                      <a16:colId xmlns:a16="http://schemas.microsoft.com/office/drawing/2014/main" val="419610584"/>
                    </a:ext>
                  </a:extLst>
                </a:gridCol>
              </a:tblGrid>
              <a:tr h="264000">
                <a:tc>
                  <a:txBody>
                    <a:bodyPr/>
                    <a:lstStyle/>
                    <a:p>
                      <a:pPr algn="ctr" fontAlgn="ctr">
                        <a:buNone/>
                      </a:pPr>
                      <a:r>
                        <a:rPr lang="es-CO" sz="1400" b="1" u="none" strike="noStrike" dirty="0">
                          <a:solidFill>
                            <a:schemeClr val="tx1"/>
                          </a:solidFill>
                          <a:effectLst/>
                        </a:rPr>
                        <a:t>COMPONENTE</a:t>
                      </a:r>
                      <a:endParaRPr lang="es-CO" sz="14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gridSpan="2">
                  <a:txBody>
                    <a:bodyPr/>
                    <a:lstStyle/>
                    <a:p>
                      <a:pPr algn="ctr" fontAlgn="ctr">
                        <a:buNone/>
                      </a:pPr>
                      <a:r>
                        <a:rPr lang="es-CO" sz="1400" b="1" u="none" strike="noStrike" dirty="0">
                          <a:solidFill>
                            <a:schemeClr val="tx1"/>
                          </a:solidFill>
                          <a:effectLst/>
                        </a:rPr>
                        <a:t>COLECTOR FINAL Y OBRAS COMPLEMENTARIAS VENTA-CHINAUTA</a:t>
                      </a:r>
                      <a:endParaRPr lang="es-CO" sz="14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hMerge="1">
                  <a:txBody>
                    <a:bodyPr/>
                    <a:lstStyle/>
                    <a:p>
                      <a:endParaRPr lang="es-CO"/>
                    </a:p>
                  </a:txBody>
                  <a:tcPr/>
                </a:tc>
                <a:extLst>
                  <a:ext uri="{0D108BD9-81ED-4DB2-BD59-A6C34878D82A}">
                    <a16:rowId xmlns:a16="http://schemas.microsoft.com/office/drawing/2014/main" val="977733988"/>
                  </a:ext>
                </a:extLst>
              </a:tr>
              <a:tr h="264000">
                <a:tc>
                  <a:txBody>
                    <a:bodyPr/>
                    <a:lstStyle/>
                    <a:p>
                      <a:pPr algn="ctr" fontAlgn="ctr">
                        <a:buNone/>
                      </a:pPr>
                      <a:r>
                        <a:rPr lang="es-CO" sz="1400" b="1" u="none" strike="noStrike">
                          <a:solidFill>
                            <a:schemeClr val="tx1"/>
                          </a:solidFill>
                          <a:effectLst/>
                        </a:rPr>
                        <a:t>CAPÍTULO</a:t>
                      </a:r>
                      <a:endParaRPr lang="es-CO" sz="14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ctr" fontAlgn="ctr">
                        <a:buNone/>
                      </a:pPr>
                      <a:r>
                        <a:rPr lang="es-CO" sz="1400" b="1" u="none" strike="noStrike">
                          <a:solidFill>
                            <a:schemeClr val="tx1"/>
                          </a:solidFill>
                          <a:effectLst/>
                        </a:rPr>
                        <a:t>DESCRIPCIÓN</a:t>
                      </a:r>
                      <a:endParaRPr lang="es-CO" sz="14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ctr" fontAlgn="ctr">
                        <a:buNone/>
                      </a:pPr>
                      <a:r>
                        <a:rPr lang="es-CO" sz="1400" b="1" u="none" strike="noStrike" dirty="0">
                          <a:solidFill>
                            <a:schemeClr val="tx1"/>
                          </a:solidFill>
                          <a:effectLst/>
                        </a:rPr>
                        <a:t>VALOR</a:t>
                      </a:r>
                      <a:endParaRPr lang="es-CO" sz="14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extLst>
                  <a:ext uri="{0D108BD9-81ED-4DB2-BD59-A6C34878D82A}">
                    <a16:rowId xmlns:a16="http://schemas.microsoft.com/office/drawing/2014/main" val="3263845629"/>
                  </a:ext>
                </a:extLst>
              </a:tr>
              <a:tr h="135219">
                <a:tc>
                  <a:txBody>
                    <a:bodyPr/>
                    <a:lstStyle/>
                    <a:p>
                      <a:pPr algn="l" fontAlgn="ctr">
                        <a:buNone/>
                      </a:pPr>
                      <a:r>
                        <a:rPr lang="es-CO" sz="1200" u="none" strike="noStrike" dirty="0">
                          <a:solidFill>
                            <a:schemeClr val="tx1"/>
                          </a:solidFill>
                          <a:effectLst/>
                        </a:rPr>
                        <a:t>CAPÍTULO A.</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REDES Y POZOS VENTA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dirty="0">
                          <a:solidFill>
                            <a:schemeClr val="tx1"/>
                          </a:solidFill>
                          <a:effectLst/>
                        </a:rPr>
                        <a:t> $          1 042 694 446.00 </a:t>
                      </a:r>
                      <a:endParaRPr lang="es-CO" sz="1200" b="0" i="0" u="none" strike="noStrike" dirty="0">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2668791037"/>
                  </a:ext>
                </a:extLst>
              </a:tr>
              <a:tr h="135219">
                <a:tc>
                  <a:txBody>
                    <a:bodyPr/>
                    <a:lstStyle/>
                    <a:p>
                      <a:pPr algn="l" fontAlgn="ctr">
                        <a:buNone/>
                      </a:pPr>
                      <a:r>
                        <a:rPr lang="es-CO" sz="1200" u="none" strike="noStrike" dirty="0">
                          <a:solidFill>
                            <a:schemeClr val="tx1"/>
                          </a:solidFill>
                          <a:effectLst/>
                        </a:rPr>
                        <a:t>CAPÍTULO B.</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CÁMARAS DE CAÍDA VENTA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7 322 171.00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892921567"/>
                  </a:ext>
                </a:extLst>
              </a:tr>
              <a:tr h="135219">
                <a:tc>
                  <a:txBody>
                    <a:bodyPr/>
                    <a:lstStyle/>
                    <a:p>
                      <a:pPr algn="l" fontAlgn="ctr">
                        <a:buNone/>
                      </a:pPr>
                      <a:r>
                        <a:rPr lang="es-CO" sz="1200" u="none" strike="noStrike">
                          <a:solidFill>
                            <a:schemeClr val="tx1"/>
                          </a:solidFill>
                          <a:effectLst/>
                        </a:rPr>
                        <a:t>CAPITULO C.</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PRETRATAMIENTO SIFON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2 251 745 148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4016729134"/>
                  </a:ext>
                </a:extLst>
              </a:tr>
              <a:tr h="135219">
                <a:tc>
                  <a:txBody>
                    <a:bodyPr/>
                    <a:lstStyle/>
                    <a:p>
                      <a:pPr algn="l" fontAlgn="ctr">
                        <a:buNone/>
                      </a:pPr>
                      <a:r>
                        <a:rPr lang="es-CO" sz="1200" u="none" strike="noStrike">
                          <a:solidFill>
                            <a:schemeClr val="tx1"/>
                          </a:solidFill>
                          <a:effectLst/>
                        </a:rPr>
                        <a:t>CAPITULO D.</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SIFON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dirty="0">
                          <a:solidFill>
                            <a:schemeClr val="tx1"/>
                          </a:solidFill>
                          <a:effectLst/>
                        </a:rPr>
                        <a:t> $              8 818 531 492 </a:t>
                      </a:r>
                      <a:endParaRPr lang="es-CO" sz="1200" b="0" i="0" u="none" strike="noStrike" dirty="0">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228714143"/>
                  </a:ext>
                </a:extLst>
              </a:tr>
              <a:tr h="135219">
                <a:tc>
                  <a:txBody>
                    <a:bodyPr/>
                    <a:lstStyle/>
                    <a:p>
                      <a:pPr algn="l" fontAlgn="ctr">
                        <a:buNone/>
                      </a:pPr>
                      <a:r>
                        <a:rPr lang="es-CO" sz="1200" u="none" strike="noStrike" dirty="0">
                          <a:solidFill>
                            <a:schemeClr val="tx1"/>
                          </a:solidFill>
                          <a:effectLst/>
                        </a:rPr>
                        <a:t>CAPITULO E.</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PASO ELEVADO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234 315 897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2869499717"/>
                  </a:ext>
                </a:extLst>
              </a:tr>
              <a:tr h="135219">
                <a:tc>
                  <a:txBody>
                    <a:bodyPr/>
                    <a:lstStyle/>
                    <a:p>
                      <a:pPr algn="l" fontAlgn="ctr">
                        <a:buNone/>
                      </a:pPr>
                      <a:r>
                        <a:rPr lang="es-CO" sz="1200" u="none" strike="noStrike">
                          <a:solidFill>
                            <a:schemeClr val="tx1"/>
                          </a:solidFill>
                          <a:effectLst/>
                        </a:rPr>
                        <a:t>CAPÍTULO F.</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REDES Y POZOS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34 436 686 539.00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078210272"/>
                  </a:ext>
                </a:extLst>
              </a:tr>
              <a:tr h="135219">
                <a:tc>
                  <a:txBody>
                    <a:bodyPr/>
                    <a:lstStyle/>
                    <a:p>
                      <a:pPr algn="l" fontAlgn="ctr">
                        <a:buNone/>
                      </a:pPr>
                      <a:r>
                        <a:rPr lang="es-CO" sz="1200" u="none" strike="noStrike">
                          <a:solidFill>
                            <a:schemeClr val="tx1"/>
                          </a:solidFill>
                          <a:effectLst/>
                        </a:rPr>
                        <a:t>CAPÍTULO G.</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CÁMARAS DE CAÍDA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167 696 930.00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985602180"/>
                  </a:ext>
                </a:extLst>
              </a:tr>
              <a:tr h="135219">
                <a:tc>
                  <a:txBody>
                    <a:bodyPr/>
                    <a:lstStyle/>
                    <a:p>
                      <a:pPr algn="l" fontAlgn="ctr">
                        <a:buNone/>
                      </a:pPr>
                      <a:r>
                        <a:rPr lang="es-CO" sz="1200" u="none" strike="noStrike">
                          <a:solidFill>
                            <a:schemeClr val="tx1"/>
                          </a:solidFill>
                          <a:effectLst/>
                        </a:rPr>
                        <a:t>CAPÍTULO H.</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PASO ELEVADO # 1 Q Seca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191 407 081.00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4225216464"/>
                  </a:ext>
                </a:extLst>
              </a:tr>
              <a:tr h="135219">
                <a:tc>
                  <a:txBody>
                    <a:bodyPr/>
                    <a:lstStyle/>
                    <a:p>
                      <a:pPr algn="l" fontAlgn="ctr">
                        <a:buNone/>
                      </a:pPr>
                      <a:r>
                        <a:rPr lang="es-CO" sz="1200" u="none" strike="noStrike">
                          <a:solidFill>
                            <a:schemeClr val="tx1"/>
                          </a:solidFill>
                          <a:effectLst/>
                        </a:rPr>
                        <a:t>CAPÍTULO I.</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PASO ELEVADO # 2 Af Yomba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29 361 440.00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262795041"/>
                  </a:ext>
                </a:extLst>
              </a:tr>
              <a:tr h="135219">
                <a:tc>
                  <a:txBody>
                    <a:bodyPr/>
                    <a:lstStyle/>
                    <a:p>
                      <a:pPr algn="l" fontAlgn="ctr">
                        <a:buNone/>
                      </a:pPr>
                      <a:r>
                        <a:rPr lang="es-CO" sz="1200" u="none" strike="noStrike" dirty="0">
                          <a:solidFill>
                            <a:schemeClr val="tx1"/>
                          </a:solidFill>
                          <a:effectLst/>
                        </a:rPr>
                        <a:t>CAPÍTULO J.</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dirty="0">
                          <a:solidFill>
                            <a:schemeClr val="tx1"/>
                          </a:solidFill>
                          <a:effectLst/>
                        </a:rPr>
                        <a:t> PASO ELEVADO # 3 </a:t>
                      </a:r>
                      <a:r>
                        <a:rPr lang="es-CO" sz="1200" u="none" strike="noStrike" dirty="0" err="1">
                          <a:solidFill>
                            <a:schemeClr val="tx1"/>
                          </a:solidFill>
                          <a:effectLst/>
                        </a:rPr>
                        <a:t>Yomba</a:t>
                      </a:r>
                      <a:r>
                        <a:rPr lang="es-CO" sz="1200" u="none" strike="noStrike" dirty="0">
                          <a:solidFill>
                            <a:schemeClr val="tx1"/>
                          </a:solidFill>
                          <a:effectLst/>
                        </a:rPr>
                        <a:t> </a:t>
                      </a:r>
                      <a:endParaRPr lang="es-CO" sz="1200" b="1" i="0" u="none" strike="noStrike" dirty="0">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dirty="0">
                          <a:solidFill>
                            <a:schemeClr val="tx1"/>
                          </a:solidFill>
                          <a:effectLst/>
                        </a:rPr>
                        <a:t> $             260 235 127.00 </a:t>
                      </a:r>
                      <a:endParaRPr lang="es-CO" sz="1200" b="0" i="0" u="none" strike="noStrike" dirty="0">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275960924"/>
                  </a:ext>
                </a:extLst>
              </a:tr>
              <a:tr h="135219">
                <a:tc>
                  <a:txBody>
                    <a:bodyPr/>
                    <a:lstStyle/>
                    <a:p>
                      <a:pPr algn="l" fontAlgn="ctr">
                        <a:buNone/>
                      </a:pPr>
                      <a:r>
                        <a:rPr lang="es-CO" sz="1200" u="none" strike="noStrike">
                          <a:solidFill>
                            <a:schemeClr val="tx1"/>
                          </a:solidFill>
                          <a:effectLst/>
                        </a:rPr>
                        <a:t>CAPÍTULO K.</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PASO VIAL # 2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dirty="0">
                          <a:solidFill>
                            <a:schemeClr val="tx1"/>
                          </a:solidFill>
                          <a:effectLst/>
                        </a:rPr>
                        <a:t> $             645 392 214.00 </a:t>
                      </a:r>
                      <a:endParaRPr lang="es-CO" sz="1200" b="0" i="0" u="none" strike="noStrike" dirty="0">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21679809"/>
                  </a:ext>
                </a:extLst>
              </a:tr>
              <a:tr h="135219">
                <a:tc>
                  <a:txBody>
                    <a:bodyPr/>
                    <a:lstStyle/>
                    <a:p>
                      <a:pPr algn="l" fontAlgn="ctr">
                        <a:buNone/>
                      </a:pPr>
                      <a:r>
                        <a:rPr lang="es-CO" sz="1200" u="none" strike="noStrike">
                          <a:solidFill>
                            <a:schemeClr val="tx1"/>
                          </a:solidFill>
                          <a:effectLst/>
                        </a:rPr>
                        <a:t>CAPÍTULO L.</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PRETRATAMIENTO CHINAUTA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a:solidFill>
                            <a:schemeClr val="tx1"/>
                          </a:solidFill>
                          <a:effectLst/>
                        </a:rPr>
                        <a:t> $          1 640 357 830.00 </a:t>
                      </a:r>
                      <a:endParaRPr lang="es-CO" sz="1200" b="0" i="0" u="none" strike="noStrike">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029283034"/>
                  </a:ext>
                </a:extLst>
              </a:tr>
              <a:tr h="135219">
                <a:tc>
                  <a:txBody>
                    <a:bodyPr/>
                    <a:lstStyle/>
                    <a:p>
                      <a:pPr algn="l" fontAlgn="ctr">
                        <a:buNone/>
                      </a:pPr>
                      <a:r>
                        <a:rPr lang="es-CO" sz="1200" u="none" strike="noStrike">
                          <a:solidFill>
                            <a:schemeClr val="tx1"/>
                          </a:solidFill>
                          <a:effectLst/>
                        </a:rPr>
                        <a:t>CAPITULO M.</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EMISARIO FINAL CHINAUTA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dirty="0">
                          <a:solidFill>
                            <a:schemeClr val="tx1"/>
                          </a:solidFill>
                          <a:effectLst/>
                        </a:rPr>
                        <a:t> $              1 132 246 149 </a:t>
                      </a:r>
                      <a:endParaRPr lang="es-CO" sz="1200" b="0" i="0" u="none" strike="noStrike" dirty="0">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3206978231"/>
                  </a:ext>
                </a:extLst>
              </a:tr>
              <a:tr h="135219">
                <a:tc>
                  <a:txBody>
                    <a:bodyPr/>
                    <a:lstStyle/>
                    <a:p>
                      <a:pPr algn="l" fontAlgn="ctr">
                        <a:buNone/>
                      </a:pPr>
                      <a:r>
                        <a:rPr lang="es-CO" sz="1200" u="none" strike="noStrike" dirty="0">
                          <a:solidFill>
                            <a:schemeClr val="tx1"/>
                          </a:solidFill>
                          <a:effectLst/>
                        </a:rPr>
                        <a:t>CAPÍTULO N.</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DESCARGA CHINAUTA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b">
                        <a:buNone/>
                      </a:pPr>
                      <a:r>
                        <a:rPr lang="es-CO" sz="1200" u="none" strike="noStrike" dirty="0">
                          <a:solidFill>
                            <a:schemeClr val="tx1"/>
                          </a:solidFill>
                          <a:effectLst/>
                        </a:rPr>
                        <a:t> $             291 944 203.00 </a:t>
                      </a:r>
                      <a:endParaRPr lang="es-CO" sz="1200" b="0" i="0" u="none" strike="noStrike" dirty="0">
                        <a:solidFill>
                          <a:schemeClr val="tx1"/>
                        </a:solidFill>
                        <a:effectLst/>
                        <a:latin typeface="Tahoma" panose="020B0604030504040204" pitchFamily="34" charset="0"/>
                      </a:endParaRPr>
                    </a:p>
                  </a:txBody>
                  <a:tcPr marL="6439" marR="6439" marT="6439" marB="0" anchor="b"/>
                </a:tc>
                <a:extLst>
                  <a:ext uri="{0D108BD9-81ED-4DB2-BD59-A6C34878D82A}">
                    <a16:rowId xmlns:a16="http://schemas.microsoft.com/office/drawing/2014/main" val="629696720"/>
                  </a:ext>
                </a:extLst>
              </a:tr>
              <a:tr h="135219">
                <a:tc gridSpan="2">
                  <a:txBody>
                    <a:bodyPr/>
                    <a:lstStyle/>
                    <a:p>
                      <a:pPr algn="ctr" fontAlgn="ctr">
                        <a:buNone/>
                      </a:pPr>
                      <a:r>
                        <a:rPr lang="es-CO" sz="1200" u="none" strike="noStrike">
                          <a:solidFill>
                            <a:schemeClr val="tx1"/>
                          </a:solidFill>
                          <a:effectLst/>
                        </a:rPr>
                        <a:t>TOTAL COSTOS DIRECTOS</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hMerge="1">
                  <a:txBody>
                    <a:bodyPr/>
                    <a:lstStyle/>
                    <a:p>
                      <a:endParaRPr lang="es-CO"/>
                    </a:p>
                  </a:txBody>
                  <a:tcPr/>
                </a:tc>
                <a:tc>
                  <a:txBody>
                    <a:bodyPr/>
                    <a:lstStyle/>
                    <a:p>
                      <a:pPr algn="l" fontAlgn="b">
                        <a:buNone/>
                      </a:pPr>
                      <a:r>
                        <a:rPr lang="es-CO" sz="1200" u="none" strike="noStrike" dirty="0">
                          <a:solidFill>
                            <a:schemeClr val="tx1"/>
                          </a:solidFill>
                          <a:effectLst/>
                        </a:rPr>
                        <a:t> $             </a:t>
                      </a:r>
                      <a:r>
                        <a:rPr lang="es-CO" sz="1200" b="1" u="none" strike="noStrike" dirty="0">
                          <a:solidFill>
                            <a:schemeClr val="tx1"/>
                          </a:solidFill>
                          <a:effectLst/>
                        </a:rPr>
                        <a:t>51 149 936 667 </a:t>
                      </a:r>
                      <a:endParaRPr lang="es-CO" sz="1200" b="1" i="0" u="none" strike="noStrike" dirty="0">
                        <a:solidFill>
                          <a:schemeClr val="tx1"/>
                        </a:solidFill>
                        <a:effectLst/>
                        <a:latin typeface="Tahoma" panose="020B0604030504040204" pitchFamily="34" charset="0"/>
                      </a:endParaRPr>
                    </a:p>
                  </a:txBody>
                  <a:tcPr marL="6439" marR="6439" marT="6439" marB="0" anchor="b">
                    <a:solidFill>
                      <a:schemeClr val="accent2">
                        <a:lumMod val="40000"/>
                        <a:lumOff val="60000"/>
                      </a:schemeClr>
                    </a:solidFill>
                  </a:tcPr>
                </a:tc>
                <a:extLst>
                  <a:ext uri="{0D108BD9-81ED-4DB2-BD59-A6C34878D82A}">
                    <a16:rowId xmlns:a16="http://schemas.microsoft.com/office/drawing/2014/main" val="3785030692"/>
                  </a:ext>
                </a:extLst>
              </a:tr>
              <a:tr h="130068">
                <a:tc>
                  <a:txBody>
                    <a:bodyPr/>
                    <a:lstStyle/>
                    <a:p>
                      <a:pPr algn="l" fontAlgn="ctr">
                        <a:buNone/>
                      </a:pPr>
                      <a:r>
                        <a:rPr lang="es-CO" sz="1200" u="none" strike="noStrike">
                          <a:solidFill>
                            <a:schemeClr val="tx1"/>
                          </a:solidFill>
                          <a:effectLst/>
                        </a:rPr>
                        <a:t>ADMINISTRACIÓN</a:t>
                      </a:r>
                      <a:endParaRPr lang="es-CO" sz="1200" b="0"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r" fontAlgn="ctr">
                        <a:buNone/>
                      </a:pPr>
                      <a:r>
                        <a:rPr lang="es-CO" sz="1200" u="none" strike="noStrike">
                          <a:solidFill>
                            <a:schemeClr val="tx1"/>
                          </a:solidFill>
                          <a:effectLst/>
                        </a:rPr>
                        <a:t>30.00%</a:t>
                      </a:r>
                      <a:endParaRPr lang="es-CO" sz="1200" b="0" i="0" u="none" strike="noStrike">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14 044 917 167.00 </a:t>
                      </a:r>
                    </a:p>
                  </a:txBody>
                  <a:tcPr marL="6439" marR="6439" marT="6439" marB="0"/>
                </a:tc>
                <a:extLst>
                  <a:ext uri="{0D108BD9-81ED-4DB2-BD59-A6C34878D82A}">
                    <a16:rowId xmlns:a16="http://schemas.microsoft.com/office/drawing/2014/main" val="34026735"/>
                  </a:ext>
                </a:extLst>
              </a:tr>
              <a:tr h="130068">
                <a:tc>
                  <a:txBody>
                    <a:bodyPr/>
                    <a:lstStyle/>
                    <a:p>
                      <a:pPr algn="l" fontAlgn="ctr">
                        <a:buNone/>
                      </a:pPr>
                      <a:r>
                        <a:rPr lang="es-CO" sz="1200" u="none" strike="noStrike" dirty="0">
                          <a:solidFill>
                            <a:schemeClr val="tx1"/>
                          </a:solidFill>
                          <a:effectLst/>
                        </a:rPr>
                        <a:t>IMPREVISTOS</a:t>
                      </a:r>
                      <a:endParaRPr lang="es-CO" sz="1200" b="0"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r" fontAlgn="ctr">
                        <a:buNone/>
                      </a:pPr>
                      <a:r>
                        <a:rPr lang="es-CO" sz="1200" u="none" strike="noStrike">
                          <a:solidFill>
                            <a:schemeClr val="tx1"/>
                          </a:solidFill>
                          <a:effectLst/>
                        </a:rPr>
                        <a:t>1.00%</a:t>
                      </a:r>
                      <a:endParaRPr lang="es-CO" sz="1200" b="0" i="0" u="none" strike="noStrike">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511 151 506.00 </a:t>
                      </a:r>
                    </a:p>
                  </a:txBody>
                  <a:tcPr marL="6439" marR="6439" marT="6439" marB="0"/>
                </a:tc>
                <a:extLst>
                  <a:ext uri="{0D108BD9-81ED-4DB2-BD59-A6C34878D82A}">
                    <a16:rowId xmlns:a16="http://schemas.microsoft.com/office/drawing/2014/main" val="353006635"/>
                  </a:ext>
                </a:extLst>
              </a:tr>
              <a:tr h="135219">
                <a:tc>
                  <a:txBody>
                    <a:bodyPr/>
                    <a:lstStyle/>
                    <a:p>
                      <a:pPr algn="l" fontAlgn="ctr">
                        <a:buNone/>
                      </a:pPr>
                      <a:r>
                        <a:rPr lang="es-CO" sz="1200" u="none" strike="noStrike">
                          <a:solidFill>
                            <a:schemeClr val="tx1"/>
                          </a:solidFill>
                          <a:effectLst/>
                        </a:rPr>
                        <a:t>UTILIDAD</a:t>
                      </a:r>
                      <a:endParaRPr lang="es-CO" sz="1200" b="0"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r" fontAlgn="ctr">
                        <a:buNone/>
                      </a:pPr>
                      <a:r>
                        <a:rPr lang="es-CO" sz="1200" u="none" strike="noStrike">
                          <a:solidFill>
                            <a:schemeClr val="tx1"/>
                          </a:solidFill>
                          <a:effectLst/>
                        </a:rPr>
                        <a:t>5.00%</a:t>
                      </a:r>
                      <a:endParaRPr lang="es-CO" sz="1200" b="0" i="0" u="none" strike="noStrike">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2 555 757 528.00 </a:t>
                      </a:r>
                    </a:p>
                  </a:txBody>
                  <a:tcPr marL="6439" marR="6439" marT="6439" marB="0"/>
                </a:tc>
                <a:extLst>
                  <a:ext uri="{0D108BD9-81ED-4DB2-BD59-A6C34878D82A}">
                    <a16:rowId xmlns:a16="http://schemas.microsoft.com/office/drawing/2014/main" val="267576540"/>
                  </a:ext>
                </a:extLst>
              </a:tr>
              <a:tr h="135219">
                <a:tc>
                  <a:txBody>
                    <a:bodyPr/>
                    <a:lstStyle/>
                    <a:p>
                      <a:pPr algn="l" fontAlgn="ctr">
                        <a:buNone/>
                      </a:pPr>
                      <a:r>
                        <a:rPr lang="es-CO" sz="1200" u="none" strike="noStrike">
                          <a:solidFill>
                            <a:schemeClr val="tx1"/>
                          </a:solidFill>
                          <a:effectLst/>
                        </a:rPr>
                        <a:t>COSTO AIU</a:t>
                      </a:r>
                      <a:endParaRPr lang="es-CO" sz="12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17 111 826 201.00 </a:t>
                      </a:r>
                    </a:p>
                  </a:txBody>
                  <a:tcPr marL="6439" marR="6439" marT="6439" marB="0"/>
                </a:tc>
                <a:extLst>
                  <a:ext uri="{0D108BD9-81ED-4DB2-BD59-A6C34878D82A}">
                    <a16:rowId xmlns:a16="http://schemas.microsoft.com/office/drawing/2014/main" val="1739036969"/>
                  </a:ext>
                </a:extLst>
              </a:tr>
              <a:tr h="135219">
                <a:tc>
                  <a:txBody>
                    <a:bodyPr/>
                    <a:lstStyle/>
                    <a:p>
                      <a:pPr algn="l" fontAlgn="ctr">
                        <a:buNone/>
                      </a:pPr>
                      <a:r>
                        <a:rPr lang="es-CO" sz="1200" u="none" strike="noStrike" dirty="0">
                          <a:solidFill>
                            <a:schemeClr val="tx1"/>
                          </a:solidFill>
                          <a:effectLst/>
                        </a:rPr>
                        <a:t>COSTOS INDIRECTOS</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17 111 826 201.00 </a:t>
                      </a:r>
                    </a:p>
                  </a:txBody>
                  <a:tcPr marL="6439" marR="6439" marT="6439" marB="0"/>
                </a:tc>
                <a:extLst>
                  <a:ext uri="{0D108BD9-81ED-4DB2-BD59-A6C34878D82A}">
                    <a16:rowId xmlns:a16="http://schemas.microsoft.com/office/drawing/2014/main" val="3885841075"/>
                  </a:ext>
                </a:extLst>
              </a:tr>
              <a:tr h="253697">
                <a:tc>
                  <a:txBody>
                    <a:bodyPr/>
                    <a:lstStyle/>
                    <a:p>
                      <a:pPr algn="l" fontAlgn="ctr">
                        <a:buNone/>
                      </a:pPr>
                      <a:r>
                        <a:rPr lang="es-CO" sz="1200" u="none" strike="noStrike" dirty="0">
                          <a:solidFill>
                            <a:schemeClr val="tx1"/>
                          </a:solidFill>
                          <a:effectLst/>
                        </a:rPr>
                        <a:t>COSTO OBRA CIVIL + INDIRECTOS</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a:solidFill>
                            <a:schemeClr val="tx1"/>
                          </a:solidFill>
                          <a:effectLst/>
                        </a:rPr>
                        <a:t> </a:t>
                      </a:r>
                      <a:endParaRPr lang="es-CO" sz="1200" b="1" i="0" u="none" strike="noStrike">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68 261 762 868.00 </a:t>
                      </a:r>
                    </a:p>
                  </a:txBody>
                  <a:tcPr marL="6439" marR="6439" marT="6439" marB="0"/>
                </a:tc>
                <a:extLst>
                  <a:ext uri="{0D108BD9-81ED-4DB2-BD59-A6C34878D82A}">
                    <a16:rowId xmlns:a16="http://schemas.microsoft.com/office/drawing/2014/main" val="388070411"/>
                  </a:ext>
                </a:extLst>
              </a:tr>
              <a:tr h="135219">
                <a:tc>
                  <a:txBody>
                    <a:bodyPr/>
                    <a:lstStyle/>
                    <a:p>
                      <a:pPr algn="l" fontAlgn="ctr">
                        <a:buNone/>
                      </a:pPr>
                      <a:r>
                        <a:rPr lang="es-CO" sz="1200" u="none" strike="noStrike" dirty="0">
                          <a:solidFill>
                            <a:schemeClr val="tx1"/>
                          </a:solidFill>
                          <a:effectLst/>
                        </a:rPr>
                        <a:t>COSTO TOTAL INTERVENTORÍA</a:t>
                      </a:r>
                      <a:endParaRPr lang="es-CO" sz="12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200" u="none" strike="noStrike" dirty="0">
                          <a:solidFill>
                            <a:schemeClr val="tx1"/>
                          </a:solidFill>
                          <a:effectLst/>
                        </a:rPr>
                        <a:t> </a:t>
                      </a:r>
                      <a:endParaRPr lang="es-CO" sz="1200" b="1" i="0" u="none" strike="noStrike" dirty="0">
                        <a:solidFill>
                          <a:schemeClr val="tx1"/>
                        </a:solidFill>
                        <a:effectLst/>
                        <a:latin typeface="Tahoma" panose="020B0604030504040204" pitchFamily="34" charset="0"/>
                      </a:endParaRPr>
                    </a:p>
                  </a:txBody>
                  <a:tcPr marL="6439" marR="6439" marT="6439" marB="0" anchor="ctr"/>
                </a:tc>
                <a:tc>
                  <a:txBody>
                    <a:bodyPr/>
                    <a:lstStyle/>
                    <a:p>
                      <a:pPr algn="l" fontAlgn="t">
                        <a:buNone/>
                      </a:pPr>
                      <a:r>
                        <a:rPr lang="es-CO" sz="1200" u="none" strike="noStrike" kern="1200" dirty="0">
                          <a:solidFill>
                            <a:schemeClr val="tx1"/>
                          </a:solidFill>
                          <a:effectLst/>
                          <a:latin typeface="+mn-lt"/>
                          <a:ea typeface="+mn-ea"/>
                          <a:cs typeface="+mn-cs"/>
                        </a:rPr>
                        <a:t> $          5 834 334 374.00 </a:t>
                      </a:r>
                    </a:p>
                  </a:txBody>
                  <a:tcPr marL="6439" marR="6439" marT="6439" marB="0"/>
                </a:tc>
                <a:extLst>
                  <a:ext uri="{0D108BD9-81ED-4DB2-BD59-A6C34878D82A}">
                    <a16:rowId xmlns:a16="http://schemas.microsoft.com/office/drawing/2014/main" val="932949681"/>
                  </a:ext>
                </a:extLst>
              </a:tr>
              <a:tr h="135219">
                <a:tc>
                  <a:txBody>
                    <a:bodyPr/>
                    <a:lstStyle/>
                    <a:p>
                      <a:pPr algn="l" fontAlgn="ctr">
                        <a:buNone/>
                      </a:pPr>
                      <a:r>
                        <a:rPr lang="es-CO" sz="1400" u="none" strike="noStrike" dirty="0">
                          <a:solidFill>
                            <a:schemeClr val="tx1"/>
                          </a:solidFill>
                          <a:effectLst/>
                        </a:rPr>
                        <a:t>COSTO TOTAL DEL PROYECTO</a:t>
                      </a:r>
                      <a:endParaRPr lang="es-CO" sz="1400" b="1" i="0" u="none" strike="noStrike" dirty="0">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l" fontAlgn="ctr">
                        <a:buNone/>
                      </a:pPr>
                      <a:r>
                        <a:rPr lang="es-CO" sz="1400" u="none" strike="noStrike">
                          <a:solidFill>
                            <a:schemeClr val="tx1"/>
                          </a:solidFill>
                          <a:effectLst/>
                        </a:rPr>
                        <a:t> </a:t>
                      </a:r>
                      <a:endParaRPr lang="es-CO" sz="1400" b="1" i="0" u="none" strike="noStrike">
                        <a:solidFill>
                          <a:schemeClr val="tx1"/>
                        </a:solidFill>
                        <a:effectLst/>
                        <a:latin typeface="Tahoma" panose="020B0604030504040204" pitchFamily="34" charset="0"/>
                      </a:endParaRPr>
                    </a:p>
                  </a:txBody>
                  <a:tcPr marL="6439" marR="6439" marT="6439" marB="0" anchor="ctr">
                    <a:solidFill>
                      <a:schemeClr val="accent2">
                        <a:lumMod val="40000"/>
                        <a:lumOff val="60000"/>
                      </a:schemeClr>
                    </a:solidFill>
                  </a:tcPr>
                </a:tc>
                <a:tc>
                  <a:txBody>
                    <a:bodyPr/>
                    <a:lstStyle/>
                    <a:p>
                      <a:pPr algn="ctr" fontAlgn="t">
                        <a:buNone/>
                      </a:pPr>
                      <a:r>
                        <a:rPr lang="es-CO" sz="1400" u="none" strike="noStrike" dirty="0">
                          <a:solidFill>
                            <a:schemeClr val="tx1"/>
                          </a:solidFill>
                          <a:effectLst/>
                        </a:rPr>
                        <a:t> $  74 096 097 242.00 </a:t>
                      </a:r>
                      <a:endParaRPr lang="es-CO" sz="1400" b="1" i="0" u="none" strike="noStrike" dirty="0">
                        <a:solidFill>
                          <a:schemeClr val="tx1"/>
                        </a:solidFill>
                        <a:effectLst/>
                        <a:latin typeface="Tahoma" panose="020B0604030504040204" pitchFamily="34" charset="0"/>
                      </a:endParaRPr>
                    </a:p>
                  </a:txBody>
                  <a:tcPr marL="6439" marR="6439" marT="6439" marB="0">
                    <a:solidFill>
                      <a:schemeClr val="accent2">
                        <a:lumMod val="40000"/>
                        <a:lumOff val="60000"/>
                      </a:schemeClr>
                    </a:solidFill>
                  </a:tcPr>
                </a:tc>
                <a:extLst>
                  <a:ext uri="{0D108BD9-81ED-4DB2-BD59-A6C34878D82A}">
                    <a16:rowId xmlns:a16="http://schemas.microsoft.com/office/drawing/2014/main" val="257288862"/>
                  </a:ext>
                </a:extLst>
              </a:tr>
            </a:tbl>
          </a:graphicData>
        </a:graphic>
      </p:graphicFrame>
    </p:spTree>
    <p:extLst>
      <p:ext uri="{BB962C8B-B14F-4D97-AF65-F5344CB8AC3E}">
        <p14:creationId xmlns:p14="http://schemas.microsoft.com/office/powerpoint/2010/main" val="3955167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B0087-8BE4-4EF5-A06D-99FCB577187D}"/>
              </a:ext>
            </a:extLst>
          </p:cNvPr>
          <p:cNvSpPr txBox="1">
            <a:spLocks/>
          </p:cNvSpPr>
          <p:nvPr/>
        </p:nvSpPr>
        <p:spPr>
          <a:xfrm>
            <a:off x="1797666" y="2994025"/>
            <a:ext cx="8596668" cy="8699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dirty="0"/>
              <a:t>¡GRACIAS POR SU ATENCIÓN!</a:t>
            </a:r>
            <a:endParaRPr lang="es-CO" dirty="0"/>
          </a:p>
        </p:txBody>
      </p:sp>
    </p:spTree>
    <p:extLst>
      <p:ext uri="{BB962C8B-B14F-4D97-AF65-F5344CB8AC3E}">
        <p14:creationId xmlns:p14="http://schemas.microsoft.com/office/powerpoint/2010/main" val="2032814715"/>
      </p:ext>
    </p:extLst>
  </p:cSld>
  <p:clrMapOvr>
    <a:masterClrMapping/>
  </p:clrMapOvr>
</p:sld>
</file>

<file path=ppt/theme/theme1.xml><?xml version="1.0" encoding="utf-8"?>
<a:theme xmlns:a="http://schemas.openxmlformats.org/drawingml/2006/main" name="TEMAVARIOS">
  <a:themeElements>
    <a:clrScheme name="Fac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EMAVARIOS" id="{07E90AF2-4F8A-4363-8FDB-E940DECB368B}" vid="{8D65BB4E-5947-4949-9810-F83DF16D139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6389</TotalTime>
  <Words>2426</Words>
  <Application>Microsoft Office PowerPoint</Application>
  <PresentationFormat>Panorámica</PresentationFormat>
  <Paragraphs>387</Paragraphs>
  <Slides>22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22</vt:i4>
      </vt:variant>
    </vt:vector>
  </HeadingPairs>
  <TitlesOfParts>
    <vt:vector size="30" baseType="lpstr">
      <vt:lpstr>Arial</vt:lpstr>
      <vt:lpstr>Calibri</vt:lpstr>
      <vt:lpstr>Century Schoolbook</vt:lpstr>
      <vt:lpstr>Tahoma</vt:lpstr>
      <vt:lpstr>Trebuchet MS</vt:lpstr>
      <vt:lpstr>Trebuchet MS (Cuerpo)</vt:lpstr>
      <vt:lpstr>Wingdings 3</vt:lpstr>
      <vt:lpstr>TEMAVARIOS</vt:lpstr>
      <vt:lpstr>Presentación de PowerPoint</vt:lpstr>
      <vt:lpstr>ASPECTOS LEGALES </vt:lpstr>
      <vt:lpstr>CONTENIDO </vt:lpstr>
      <vt:lpstr>LOCALIZACIÓN Y OBJETO DEL PROYECTO </vt:lpstr>
      <vt:lpstr>DEMANDA RED DE ALCANTARILLADO VENTA </vt:lpstr>
      <vt:lpstr>DEMANDA RED CHINAUTA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EVALUACIÓN DE ALTERNATIVAS</dc:title>
  <dc:creator>MYR</dc:creator>
  <cp:lastModifiedBy>OPERACIONES MYR</cp:lastModifiedBy>
  <cp:revision>304</cp:revision>
  <dcterms:created xsi:type="dcterms:W3CDTF">2020-05-29T20:28:57Z</dcterms:created>
  <dcterms:modified xsi:type="dcterms:W3CDTF">2026-06-25T00:20:05Z</dcterms:modified>
</cp:coreProperties>
</file>